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9"/>
  </p:notesMasterIdLst>
  <p:sldIdLst>
    <p:sldId id="256" r:id="rId2"/>
    <p:sldId id="257" r:id="rId3"/>
    <p:sldId id="258" r:id="rId4"/>
    <p:sldId id="268" r:id="rId5"/>
    <p:sldId id="259" r:id="rId6"/>
    <p:sldId id="260" r:id="rId7"/>
    <p:sldId id="269" r:id="rId8"/>
    <p:sldId id="261" r:id="rId9"/>
    <p:sldId id="262" r:id="rId10"/>
    <p:sldId id="270" r:id="rId11"/>
    <p:sldId id="263" r:id="rId12"/>
    <p:sldId id="264" r:id="rId13"/>
    <p:sldId id="265" r:id="rId14"/>
    <p:sldId id="271" r:id="rId15"/>
    <p:sldId id="266" r:id="rId16"/>
    <p:sldId id="272" r:id="rId17"/>
    <p:sldId id="267" r:id="rId1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54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i="0" u="none" strike="noStrike" cap="none">
                <a:solidFill>
                  <a:schemeClr val="dk1"/>
                </a:solidFill>
                <a:latin typeface="Calibri"/>
                <a:ea typeface="Calibri"/>
                <a:cs typeface="Calibri"/>
                <a:sym typeface="Calibri"/>
              </a:rPr>
              <a:t>Review how atoms bond together to make molecules/</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Credit: Craig Douglas, Michigan State University</a:t>
            </a:r>
            <a:endParaRPr/>
          </a:p>
        </p:txBody>
      </p:sp>
      <p:sp>
        <p:nvSpPr>
          <p:cNvPr id="82" name="Google Shape;82;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a:t>
            </a:fld>
            <a:endParaRPr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Slides </a:t>
            </a:r>
            <a:r>
              <a:rPr lang="en-US"/>
              <a:t>9 </a:t>
            </a:r>
            <a:r>
              <a:rPr lang="en-US" sz="1200" b="0" i="0" u="none" strike="noStrike" cap="none">
                <a:solidFill>
                  <a:schemeClr val="dk1"/>
                </a:solidFill>
                <a:latin typeface="Calibri"/>
                <a:ea typeface="Calibri"/>
                <a:cs typeface="Calibri"/>
                <a:sym typeface="Calibri"/>
              </a:rPr>
              <a:t>point to cholesterol, vitamins, and minerals: molecules found in cells but always less than 1% of cell mass.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80" name="Google Shape;180;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98" name="Google Shape;198;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43af73f59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43af73f59c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g43af73f59c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Review some things we know in the left column</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Review unanswered questions in the right column</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9" name="Google Shape;89;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focus on carbohydrates, </a:t>
            </a:r>
            <a:endParaRPr/>
          </a:p>
        </p:txBody>
      </p:sp>
      <p:sp>
        <p:nvSpPr>
          <p:cNvPr id="100" name="Google Shape;100;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43af73f59c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43af73f59c_0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g43af73f59c_0_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focus on fats, including the atoms in fat molecules (CHO)</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21" name="Google Shape;121;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43af73f59c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43af73f59c_0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g43af73f59c_0_1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Slides 10 and 11 focus on proteins, including the atoms in protein molecules (CHON)</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4" name="Google Shape;144;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43af73f59c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43af73f59c_0_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g43af73f59c_0_2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2" name="Google Shape;162;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Slide </a:t>
            </a:r>
            <a:r>
              <a:rPr lang="en-US" dirty="0"/>
              <a:t>8 </a:t>
            </a:r>
            <a:r>
              <a:rPr lang="en-US" sz="1200" b="0" i="0" u="none" strike="noStrike" cap="none" dirty="0">
                <a:solidFill>
                  <a:schemeClr val="dk1"/>
                </a:solidFill>
                <a:latin typeface="Calibri"/>
                <a:ea typeface="Calibri"/>
                <a:cs typeface="Calibri"/>
                <a:sym typeface="Calibri"/>
              </a:rPr>
              <a:t> points out that all the organic molecules in cells are made primarily of 4 kinds of atoms: CHON.  (If you wish to discuss other atoms in organic molecules such as P and S, you could do so later with Slides 21 and 22.)</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63" name="Google Shape;163;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7" name="Google Shape;17;p2"/>
          <p:cNvSpPr txBox="1">
            <a:spLocks noGrp="1"/>
          </p:cNvSpPr>
          <p:nvPr>
            <p:ph type="sldNum" idx="12"/>
          </p:nvPr>
        </p:nvSpPr>
        <p:spPr>
          <a:xfrm>
            <a:off x="6553200" y="6411574"/>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b="0" i="0" u="none" strike="noStrike" cap="none">
                <a:solidFill>
                  <a:srgbClr val="888888"/>
                </a:solidFill>
                <a:latin typeface="Arial"/>
                <a:ea typeface="Arial"/>
                <a:cs typeface="Arial"/>
                <a:sym typeface="Arial"/>
              </a:defRPr>
            </a:lvl1pPr>
            <a:lvl2pPr marL="0" marR="0" lvl="1" indent="0" algn="r" rtl="0">
              <a:spcBef>
                <a:spcPts val="0"/>
              </a:spcBef>
              <a:buNone/>
              <a:defRPr sz="2000" b="0" i="0" u="none" strike="noStrike" cap="none">
                <a:solidFill>
                  <a:srgbClr val="888888"/>
                </a:solidFill>
                <a:latin typeface="Arial"/>
                <a:ea typeface="Arial"/>
                <a:cs typeface="Arial"/>
                <a:sym typeface="Arial"/>
              </a:defRPr>
            </a:lvl2pPr>
            <a:lvl3pPr marL="0" marR="0" lvl="2" indent="0" algn="r" rtl="0">
              <a:spcBef>
                <a:spcPts val="0"/>
              </a:spcBef>
              <a:buNone/>
              <a:defRPr sz="2000" b="0" i="0" u="none" strike="noStrike" cap="none">
                <a:solidFill>
                  <a:srgbClr val="888888"/>
                </a:solidFill>
                <a:latin typeface="Arial"/>
                <a:ea typeface="Arial"/>
                <a:cs typeface="Arial"/>
                <a:sym typeface="Arial"/>
              </a:defRPr>
            </a:lvl3pPr>
            <a:lvl4pPr marL="0" marR="0" lvl="3" indent="0" algn="r" rtl="0">
              <a:spcBef>
                <a:spcPts val="0"/>
              </a:spcBef>
              <a:buNone/>
              <a:defRPr sz="2000" b="0" i="0" u="none" strike="noStrike" cap="none">
                <a:solidFill>
                  <a:srgbClr val="888888"/>
                </a:solidFill>
                <a:latin typeface="Arial"/>
                <a:ea typeface="Arial"/>
                <a:cs typeface="Arial"/>
                <a:sym typeface="Arial"/>
              </a:defRPr>
            </a:lvl4pPr>
            <a:lvl5pPr marL="0" marR="0" lvl="4" indent="0" algn="r" rtl="0">
              <a:spcBef>
                <a:spcPts val="0"/>
              </a:spcBef>
              <a:buNone/>
              <a:defRPr sz="2000" b="0" i="0" u="none" strike="noStrike" cap="none">
                <a:solidFill>
                  <a:srgbClr val="888888"/>
                </a:solidFill>
                <a:latin typeface="Arial"/>
                <a:ea typeface="Arial"/>
                <a:cs typeface="Arial"/>
                <a:sym typeface="Arial"/>
              </a:defRPr>
            </a:lvl5pPr>
            <a:lvl6pPr marL="0" marR="0" lvl="5" indent="0" algn="r" rtl="0">
              <a:spcBef>
                <a:spcPts val="0"/>
              </a:spcBef>
              <a:buNone/>
              <a:defRPr sz="2000" b="0" i="0" u="none" strike="noStrike" cap="none">
                <a:solidFill>
                  <a:srgbClr val="888888"/>
                </a:solidFill>
                <a:latin typeface="Arial"/>
                <a:ea typeface="Arial"/>
                <a:cs typeface="Arial"/>
                <a:sym typeface="Arial"/>
              </a:defRPr>
            </a:lvl6pPr>
            <a:lvl7pPr marL="0" marR="0" lvl="6" indent="0" algn="r" rtl="0">
              <a:spcBef>
                <a:spcPts val="0"/>
              </a:spcBef>
              <a:buNone/>
              <a:defRPr sz="2000" b="0" i="0" u="none" strike="noStrike" cap="none">
                <a:solidFill>
                  <a:srgbClr val="888888"/>
                </a:solidFill>
                <a:latin typeface="Arial"/>
                <a:ea typeface="Arial"/>
                <a:cs typeface="Arial"/>
                <a:sym typeface="Arial"/>
              </a:defRPr>
            </a:lvl7pPr>
            <a:lvl8pPr marL="0" marR="0" lvl="7" indent="0" algn="r" rtl="0">
              <a:spcBef>
                <a:spcPts val="0"/>
              </a:spcBef>
              <a:buNone/>
              <a:defRPr sz="2000" b="0" i="0" u="none" strike="noStrike" cap="none">
                <a:solidFill>
                  <a:srgbClr val="888888"/>
                </a:solidFill>
                <a:latin typeface="Arial"/>
                <a:ea typeface="Arial"/>
                <a:cs typeface="Arial"/>
                <a:sym typeface="Arial"/>
              </a:defRPr>
            </a:lvl8pPr>
            <a:lvl9pPr marL="0" marR="0" lvl="8" indent="0" algn="r" rtl="0">
              <a:spcBef>
                <a:spcPts val="0"/>
              </a:spcBef>
              <a:buNone/>
              <a:defRPr sz="2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8" name="Google Shape;18;p2"/>
          <p:cNvSpPr txBox="1"/>
          <p:nvPr/>
        </p:nvSpPr>
        <p:spPr>
          <a:xfrm>
            <a:off x="3366003" y="690424"/>
            <a:ext cx="2287787" cy="6924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300" b="0" i="1" u="none" strike="noStrike" cap="none">
                <a:solidFill>
                  <a:schemeClr val="dk1"/>
                </a:solidFill>
                <a:latin typeface="Calibri"/>
                <a:ea typeface="Calibri"/>
                <a:cs typeface="Calibri"/>
                <a:sym typeface="Calibri"/>
              </a:rPr>
              <a:t> </a:t>
            </a:r>
            <a:endParaRPr sz="1300">
              <a:solidFill>
                <a:schemeClr val="dk1"/>
              </a:solidFill>
              <a:latin typeface="Calibri"/>
              <a:ea typeface="Calibri"/>
              <a:cs typeface="Calibri"/>
              <a:sym typeface="Calibri"/>
            </a:endParaRPr>
          </a:p>
          <a:p>
            <a:pPr marL="0" marR="0" lvl="0" indent="0" algn="l" rtl="0">
              <a:spcBef>
                <a:spcPts val="0"/>
              </a:spcBef>
              <a:spcAft>
                <a:spcPts val="0"/>
              </a:spcAft>
              <a:buNone/>
            </a:pPr>
            <a:r>
              <a:rPr lang="en-US" sz="1300" i="1">
                <a:solidFill>
                  <a:schemeClr val="dk1"/>
                </a:solidFill>
                <a:latin typeface="Calibri"/>
                <a:ea typeface="Calibri"/>
                <a:cs typeface="Calibri"/>
                <a:sym typeface="Calibri"/>
              </a:rPr>
              <a:t>Environmental Literacy Project</a:t>
            </a:r>
            <a:br>
              <a:rPr lang="en-US" sz="1300" i="1">
                <a:solidFill>
                  <a:schemeClr val="dk1"/>
                </a:solidFill>
                <a:latin typeface="Calibri"/>
                <a:ea typeface="Calibri"/>
                <a:cs typeface="Calibri"/>
                <a:sym typeface="Calibri"/>
              </a:rPr>
            </a:br>
            <a:r>
              <a:rPr lang="en-US" sz="1300" i="1">
                <a:solidFill>
                  <a:schemeClr val="dk1"/>
                </a:solidFill>
                <a:latin typeface="Calibri"/>
                <a:ea typeface="Calibri"/>
                <a:cs typeface="Calibri"/>
                <a:sym typeface="Calibri"/>
              </a:rPr>
              <a:t>Michigan State University</a:t>
            </a:r>
            <a:r>
              <a:rPr lang="en-US" sz="1300">
                <a:solidFill>
                  <a:schemeClr val="dk1"/>
                </a:solidFill>
                <a:latin typeface="Calibri"/>
                <a:ea typeface="Calibri"/>
                <a:cs typeface="Calibri"/>
                <a:sym typeface="Calibri"/>
              </a:rPr>
              <a:t> </a:t>
            </a:r>
            <a:endParaRPr sz="1300">
              <a:solidFill>
                <a:schemeClr val="dk1"/>
              </a:solidFill>
              <a:latin typeface="Calibri"/>
              <a:ea typeface="Calibri"/>
              <a:cs typeface="Calibri"/>
              <a:sym typeface="Calibri"/>
            </a:endParaRPr>
          </a:p>
        </p:txBody>
      </p:sp>
      <p:pic>
        <p:nvPicPr>
          <p:cNvPr id="19" name="Google Shape;19;p2" descr="C:\Documents and Settings\Craig Douglas\My Documents\for JJ\Carbon TIME\logo\Carbon TIME 1 line small.png"/>
          <p:cNvPicPr preferRelativeResize="0"/>
          <p:nvPr/>
        </p:nvPicPr>
        <p:blipFill rotWithShape="1">
          <a:blip r:embed="rId2">
            <a:alphaModFix/>
          </a:blip>
          <a:srcRect/>
          <a:stretch/>
        </p:blipFill>
        <p:spPr>
          <a:xfrm>
            <a:off x="538162" y="687134"/>
            <a:ext cx="2689225" cy="62611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a:off x="457200" y="457200"/>
            <a:ext cx="8229600" cy="992402"/>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Google Shape;69;p11"/>
          <p:cNvSpPr txBox="1">
            <a:spLocks noGrp="1"/>
          </p:cNvSpPr>
          <p:nvPr>
            <p:ph type="body" idx="1"/>
          </p:nvPr>
        </p:nvSpPr>
        <p:spPr>
          <a:xfrm rot="5400000">
            <a:off x="2118626" y="-170406"/>
            <a:ext cx="4906748"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0" name="Google Shape;70;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sldNum" idx="12"/>
          </p:nvPr>
        </p:nvSpPr>
        <p:spPr>
          <a:xfrm>
            <a:off x="6553200" y="6411574"/>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888888"/>
                </a:solidFill>
                <a:latin typeface="Arial"/>
                <a:ea typeface="Arial"/>
                <a:cs typeface="Arial"/>
                <a:sym typeface="Arial"/>
              </a:defRPr>
            </a:lvl1pPr>
            <a:lvl2pPr marL="0" marR="0" lvl="1" indent="0" algn="r" rtl="0">
              <a:spcBef>
                <a:spcPts val="0"/>
              </a:spcBef>
              <a:buNone/>
              <a:defRPr sz="2000">
                <a:solidFill>
                  <a:srgbClr val="888888"/>
                </a:solidFill>
                <a:latin typeface="Arial"/>
                <a:ea typeface="Arial"/>
                <a:cs typeface="Arial"/>
                <a:sym typeface="Arial"/>
              </a:defRPr>
            </a:lvl2pPr>
            <a:lvl3pPr marL="0" marR="0" lvl="2" indent="0" algn="r" rtl="0">
              <a:spcBef>
                <a:spcPts val="0"/>
              </a:spcBef>
              <a:buNone/>
              <a:defRPr sz="2000">
                <a:solidFill>
                  <a:srgbClr val="888888"/>
                </a:solidFill>
                <a:latin typeface="Arial"/>
                <a:ea typeface="Arial"/>
                <a:cs typeface="Arial"/>
                <a:sym typeface="Arial"/>
              </a:defRPr>
            </a:lvl3pPr>
            <a:lvl4pPr marL="0" marR="0" lvl="3" indent="0" algn="r" rtl="0">
              <a:spcBef>
                <a:spcPts val="0"/>
              </a:spcBef>
              <a:buNone/>
              <a:defRPr sz="2000">
                <a:solidFill>
                  <a:srgbClr val="888888"/>
                </a:solidFill>
                <a:latin typeface="Arial"/>
                <a:ea typeface="Arial"/>
                <a:cs typeface="Arial"/>
                <a:sym typeface="Arial"/>
              </a:defRPr>
            </a:lvl4pPr>
            <a:lvl5pPr marL="0" marR="0" lvl="4" indent="0" algn="r" rtl="0">
              <a:spcBef>
                <a:spcPts val="0"/>
              </a:spcBef>
              <a:buNone/>
              <a:defRPr sz="2000">
                <a:solidFill>
                  <a:srgbClr val="888888"/>
                </a:solidFill>
                <a:latin typeface="Arial"/>
                <a:ea typeface="Arial"/>
                <a:cs typeface="Arial"/>
                <a:sym typeface="Arial"/>
              </a:defRPr>
            </a:lvl5pPr>
            <a:lvl6pPr marL="0" marR="0" lvl="5" indent="0" algn="r" rtl="0">
              <a:spcBef>
                <a:spcPts val="0"/>
              </a:spcBef>
              <a:buNone/>
              <a:defRPr sz="2000">
                <a:solidFill>
                  <a:srgbClr val="888888"/>
                </a:solidFill>
                <a:latin typeface="Arial"/>
                <a:ea typeface="Arial"/>
                <a:cs typeface="Arial"/>
                <a:sym typeface="Arial"/>
              </a:defRPr>
            </a:lvl6pPr>
            <a:lvl7pPr marL="0" marR="0" lvl="6" indent="0" algn="r" rtl="0">
              <a:spcBef>
                <a:spcPts val="0"/>
              </a:spcBef>
              <a:buNone/>
              <a:defRPr sz="2000">
                <a:solidFill>
                  <a:srgbClr val="888888"/>
                </a:solidFill>
                <a:latin typeface="Arial"/>
                <a:ea typeface="Arial"/>
                <a:cs typeface="Arial"/>
                <a:sym typeface="Arial"/>
              </a:defRPr>
            </a:lvl7pPr>
            <a:lvl8pPr marL="0" marR="0" lvl="7" indent="0" algn="r" rtl="0">
              <a:spcBef>
                <a:spcPts val="0"/>
              </a:spcBef>
              <a:buNone/>
              <a:defRPr sz="2000">
                <a:solidFill>
                  <a:srgbClr val="888888"/>
                </a:solidFill>
                <a:latin typeface="Arial"/>
                <a:ea typeface="Arial"/>
                <a:cs typeface="Arial"/>
                <a:sym typeface="Arial"/>
              </a:defRPr>
            </a:lvl8pPr>
            <a:lvl9pPr marL="0" marR="0" lvl="8" indent="0" algn="r" rtl="0">
              <a:spcBef>
                <a:spcPts val="0"/>
              </a:spcBef>
              <a:buNone/>
              <a:defRPr sz="20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3"/>
        <p:cNvGrpSpPr/>
        <p:nvPr/>
      </p:nvGrpSpPr>
      <p:grpSpPr>
        <a:xfrm>
          <a:off x="0" y="0"/>
          <a:ext cx="0" cy="0"/>
          <a:chOff x="0" y="0"/>
          <a:chExt cx="0" cy="0"/>
        </a:xfrm>
      </p:grpSpPr>
      <p:sp>
        <p:nvSpPr>
          <p:cNvPr id="74" name="Google Shape;74;p12"/>
          <p:cNvSpPr txBox="1">
            <a:spLocks noGrp="1"/>
          </p:cNvSpPr>
          <p:nvPr>
            <p:ph type="title"/>
          </p:nvPr>
        </p:nvSpPr>
        <p:spPr>
          <a:xfrm rot="5400000">
            <a:off x="4836619" y="2275982"/>
            <a:ext cx="5642962"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5" name="Google Shape;75;p12"/>
          <p:cNvSpPr txBox="1">
            <a:spLocks noGrp="1"/>
          </p:cNvSpPr>
          <p:nvPr>
            <p:ph type="body" idx="1"/>
          </p:nvPr>
        </p:nvSpPr>
        <p:spPr>
          <a:xfrm rot="5400000">
            <a:off x="645619" y="294782"/>
            <a:ext cx="5642962"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6" name="Google Shape;76;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sldNum" idx="12"/>
          </p:nvPr>
        </p:nvSpPr>
        <p:spPr>
          <a:xfrm>
            <a:off x="6553200" y="6411574"/>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888888"/>
                </a:solidFill>
                <a:latin typeface="Arial"/>
                <a:ea typeface="Arial"/>
                <a:cs typeface="Arial"/>
                <a:sym typeface="Arial"/>
              </a:defRPr>
            </a:lvl1pPr>
            <a:lvl2pPr marL="0" marR="0" lvl="1" indent="0" algn="r" rtl="0">
              <a:spcBef>
                <a:spcPts val="0"/>
              </a:spcBef>
              <a:buNone/>
              <a:defRPr sz="2000">
                <a:solidFill>
                  <a:srgbClr val="888888"/>
                </a:solidFill>
                <a:latin typeface="Arial"/>
                <a:ea typeface="Arial"/>
                <a:cs typeface="Arial"/>
                <a:sym typeface="Arial"/>
              </a:defRPr>
            </a:lvl2pPr>
            <a:lvl3pPr marL="0" marR="0" lvl="2" indent="0" algn="r" rtl="0">
              <a:spcBef>
                <a:spcPts val="0"/>
              </a:spcBef>
              <a:buNone/>
              <a:defRPr sz="2000">
                <a:solidFill>
                  <a:srgbClr val="888888"/>
                </a:solidFill>
                <a:latin typeface="Arial"/>
                <a:ea typeface="Arial"/>
                <a:cs typeface="Arial"/>
                <a:sym typeface="Arial"/>
              </a:defRPr>
            </a:lvl3pPr>
            <a:lvl4pPr marL="0" marR="0" lvl="3" indent="0" algn="r" rtl="0">
              <a:spcBef>
                <a:spcPts val="0"/>
              </a:spcBef>
              <a:buNone/>
              <a:defRPr sz="2000">
                <a:solidFill>
                  <a:srgbClr val="888888"/>
                </a:solidFill>
                <a:latin typeface="Arial"/>
                <a:ea typeface="Arial"/>
                <a:cs typeface="Arial"/>
                <a:sym typeface="Arial"/>
              </a:defRPr>
            </a:lvl4pPr>
            <a:lvl5pPr marL="0" marR="0" lvl="4" indent="0" algn="r" rtl="0">
              <a:spcBef>
                <a:spcPts val="0"/>
              </a:spcBef>
              <a:buNone/>
              <a:defRPr sz="2000">
                <a:solidFill>
                  <a:srgbClr val="888888"/>
                </a:solidFill>
                <a:latin typeface="Arial"/>
                <a:ea typeface="Arial"/>
                <a:cs typeface="Arial"/>
                <a:sym typeface="Arial"/>
              </a:defRPr>
            </a:lvl5pPr>
            <a:lvl6pPr marL="0" marR="0" lvl="5" indent="0" algn="r" rtl="0">
              <a:spcBef>
                <a:spcPts val="0"/>
              </a:spcBef>
              <a:buNone/>
              <a:defRPr sz="2000">
                <a:solidFill>
                  <a:srgbClr val="888888"/>
                </a:solidFill>
                <a:latin typeface="Arial"/>
                <a:ea typeface="Arial"/>
                <a:cs typeface="Arial"/>
                <a:sym typeface="Arial"/>
              </a:defRPr>
            </a:lvl6pPr>
            <a:lvl7pPr marL="0" marR="0" lvl="6" indent="0" algn="r" rtl="0">
              <a:spcBef>
                <a:spcPts val="0"/>
              </a:spcBef>
              <a:buNone/>
              <a:defRPr sz="2000">
                <a:solidFill>
                  <a:srgbClr val="888888"/>
                </a:solidFill>
                <a:latin typeface="Arial"/>
                <a:ea typeface="Arial"/>
                <a:cs typeface="Arial"/>
                <a:sym typeface="Arial"/>
              </a:defRPr>
            </a:lvl7pPr>
            <a:lvl8pPr marL="0" marR="0" lvl="7" indent="0" algn="r" rtl="0">
              <a:spcBef>
                <a:spcPts val="0"/>
              </a:spcBef>
              <a:buNone/>
              <a:defRPr sz="2000">
                <a:solidFill>
                  <a:srgbClr val="888888"/>
                </a:solidFill>
                <a:latin typeface="Arial"/>
                <a:ea typeface="Arial"/>
                <a:cs typeface="Arial"/>
                <a:sym typeface="Arial"/>
              </a:defRPr>
            </a:lvl8pPr>
            <a:lvl9pPr marL="0" marR="0" lvl="8" indent="0" algn="r" rtl="0">
              <a:spcBef>
                <a:spcPts val="0"/>
              </a:spcBef>
              <a:buNone/>
              <a:defRPr sz="20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457200" y="457200"/>
            <a:ext cx="8229600" cy="992402"/>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3"/>
          <p:cNvSpPr txBox="1">
            <a:spLocks noGrp="1"/>
          </p:cNvSpPr>
          <p:nvPr>
            <p:ph type="body" idx="1"/>
          </p:nvPr>
        </p:nvSpPr>
        <p:spPr>
          <a:xfrm>
            <a:off x="457200" y="1504826"/>
            <a:ext cx="8229600" cy="4906748"/>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sldNum" idx="12"/>
          </p:nvPr>
        </p:nvSpPr>
        <p:spPr>
          <a:xfrm>
            <a:off x="6553200" y="6411574"/>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888888"/>
                </a:solidFill>
                <a:latin typeface="Arial"/>
                <a:ea typeface="Arial"/>
                <a:cs typeface="Arial"/>
                <a:sym typeface="Arial"/>
              </a:defRPr>
            </a:lvl1pPr>
            <a:lvl2pPr marL="0" marR="0" lvl="1" indent="0" algn="r" rtl="0">
              <a:spcBef>
                <a:spcPts val="0"/>
              </a:spcBef>
              <a:buNone/>
              <a:defRPr sz="2000">
                <a:solidFill>
                  <a:srgbClr val="888888"/>
                </a:solidFill>
                <a:latin typeface="Arial"/>
                <a:ea typeface="Arial"/>
                <a:cs typeface="Arial"/>
                <a:sym typeface="Arial"/>
              </a:defRPr>
            </a:lvl2pPr>
            <a:lvl3pPr marL="0" marR="0" lvl="2" indent="0" algn="r" rtl="0">
              <a:spcBef>
                <a:spcPts val="0"/>
              </a:spcBef>
              <a:buNone/>
              <a:defRPr sz="2000">
                <a:solidFill>
                  <a:srgbClr val="888888"/>
                </a:solidFill>
                <a:latin typeface="Arial"/>
                <a:ea typeface="Arial"/>
                <a:cs typeface="Arial"/>
                <a:sym typeface="Arial"/>
              </a:defRPr>
            </a:lvl3pPr>
            <a:lvl4pPr marL="0" marR="0" lvl="3" indent="0" algn="r" rtl="0">
              <a:spcBef>
                <a:spcPts val="0"/>
              </a:spcBef>
              <a:buNone/>
              <a:defRPr sz="2000">
                <a:solidFill>
                  <a:srgbClr val="888888"/>
                </a:solidFill>
                <a:latin typeface="Arial"/>
                <a:ea typeface="Arial"/>
                <a:cs typeface="Arial"/>
                <a:sym typeface="Arial"/>
              </a:defRPr>
            </a:lvl4pPr>
            <a:lvl5pPr marL="0" marR="0" lvl="4" indent="0" algn="r" rtl="0">
              <a:spcBef>
                <a:spcPts val="0"/>
              </a:spcBef>
              <a:buNone/>
              <a:defRPr sz="2000">
                <a:solidFill>
                  <a:srgbClr val="888888"/>
                </a:solidFill>
                <a:latin typeface="Arial"/>
                <a:ea typeface="Arial"/>
                <a:cs typeface="Arial"/>
                <a:sym typeface="Arial"/>
              </a:defRPr>
            </a:lvl5pPr>
            <a:lvl6pPr marL="0" marR="0" lvl="5" indent="0" algn="r" rtl="0">
              <a:spcBef>
                <a:spcPts val="0"/>
              </a:spcBef>
              <a:buNone/>
              <a:defRPr sz="2000">
                <a:solidFill>
                  <a:srgbClr val="888888"/>
                </a:solidFill>
                <a:latin typeface="Arial"/>
                <a:ea typeface="Arial"/>
                <a:cs typeface="Arial"/>
                <a:sym typeface="Arial"/>
              </a:defRPr>
            </a:lvl6pPr>
            <a:lvl7pPr marL="0" marR="0" lvl="6" indent="0" algn="r" rtl="0">
              <a:spcBef>
                <a:spcPts val="0"/>
              </a:spcBef>
              <a:buNone/>
              <a:defRPr sz="2000">
                <a:solidFill>
                  <a:srgbClr val="888888"/>
                </a:solidFill>
                <a:latin typeface="Arial"/>
                <a:ea typeface="Arial"/>
                <a:cs typeface="Arial"/>
                <a:sym typeface="Arial"/>
              </a:defRPr>
            </a:lvl7pPr>
            <a:lvl8pPr marL="0" marR="0" lvl="7" indent="0" algn="r" rtl="0">
              <a:spcBef>
                <a:spcPts val="0"/>
              </a:spcBef>
              <a:buNone/>
              <a:defRPr sz="2000">
                <a:solidFill>
                  <a:srgbClr val="888888"/>
                </a:solidFill>
                <a:latin typeface="Arial"/>
                <a:ea typeface="Arial"/>
                <a:cs typeface="Arial"/>
                <a:sym typeface="Arial"/>
              </a:defRPr>
            </a:lvl8pPr>
            <a:lvl9pPr marL="0" marR="0" lvl="8" indent="0" algn="r" rtl="0">
              <a:spcBef>
                <a:spcPts val="0"/>
              </a:spcBef>
              <a:buNone/>
              <a:defRPr sz="20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
        <p:cNvGrpSpPr/>
        <p:nvPr/>
      </p:nvGrpSpPr>
      <p:grpSpPr>
        <a:xfrm>
          <a:off x="0" y="0"/>
          <a:ext cx="0" cy="0"/>
          <a:chOff x="0" y="0"/>
          <a:chExt cx="0" cy="0"/>
        </a:xfrm>
      </p:grpSpPr>
      <p:sp>
        <p:nvSpPr>
          <p:cNvPr id="25" name="Google Shape;25;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sldNum" idx="12"/>
          </p:nvPr>
        </p:nvSpPr>
        <p:spPr>
          <a:xfrm>
            <a:off x="6553200" y="6411574"/>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888888"/>
                </a:solidFill>
                <a:latin typeface="Arial"/>
                <a:ea typeface="Arial"/>
                <a:cs typeface="Arial"/>
                <a:sym typeface="Arial"/>
              </a:defRPr>
            </a:lvl1pPr>
            <a:lvl2pPr marL="0" marR="0" lvl="1" indent="0" algn="r" rtl="0">
              <a:spcBef>
                <a:spcPts val="0"/>
              </a:spcBef>
              <a:buNone/>
              <a:defRPr sz="2000">
                <a:solidFill>
                  <a:srgbClr val="888888"/>
                </a:solidFill>
                <a:latin typeface="Arial"/>
                <a:ea typeface="Arial"/>
                <a:cs typeface="Arial"/>
                <a:sym typeface="Arial"/>
              </a:defRPr>
            </a:lvl2pPr>
            <a:lvl3pPr marL="0" marR="0" lvl="2" indent="0" algn="r" rtl="0">
              <a:spcBef>
                <a:spcPts val="0"/>
              </a:spcBef>
              <a:buNone/>
              <a:defRPr sz="2000">
                <a:solidFill>
                  <a:srgbClr val="888888"/>
                </a:solidFill>
                <a:latin typeface="Arial"/>
                <a:ea typeface="Arial"/>
                <a:cs typeface="Arial"/>
                <a:sym typeface="Arial"/>
              </a:defRPr>
            </a:lvl3pPr>
            <a:lvl4pPr marL="0" marR="0" lvl="3" indent="0" algn="r" rtl="0">
              <a:spcBef>
                <a:spcPts val="0"/>
              </a:spcBef>
              <a:buNone/>
              <a:defRPr sz="2000">
                <a:solidFill>
                  <a:srgbClr val="888888"/>
                </a:solidFill>
                <a:latin typeface="Arial"/>
                <a:ea typeface="Arial"/>
                <a:cs typeface="Arial"/>
                <a:sym typeface="Arial"/>
              </a:defRPr>
            </a:lvl4pPr>
            <a:lvl5pPr marL="0" marR="0" lvl="4" indent="0" algn="r" rtl="0">
              <a:spcBef>
                <a:spcPts val="0"/>
              </a:spcBef>
              <a:buNone/>
              <a:defRPr sz="2000">
                <a:solidFill>
                  <a:srgbClr val="888888"/>
                </a:solidFill>
                <a:latin typeface="Arial"/>
                <a:ea typeface="Arial"/>
                <a:cs typeface="Arial"/>
                <a:sym typeface="Arial"/>
              </a:defRPr>
            </a:lvl5pPr>
            <a:lvl6pPr marL="0" marR="0" lvl="5" indent="0" algn="r" rtl="0">
              <a:spcBef>
                <a:spcPts val="0"/>
              </a:spcBef>
              <a:buNone/>
              <a:defRPr sz="2000">
                <a:solidFill>
                  <a:srgbClr val="888888"/>
                </a:solidFill>
                <a:latin typeface="Arial"/>
                <a:ea typeface="Arial"/>
                <a:cs typeface="Arial"/>
                <a:sym typeface="Arial"/>
              </a:defRPr>
            </a:lvl6pPr>
            <a:lvl7pPr marL="0" marR="0" lvl="6" indent="0" algn="r" rtl="0">
              <a:spcBef>
                <a:spcPts val="0"/>
              </a:spcBef>
              <a:buNone/>
              <a:defRPr sz="2000">
                <a:solidFill>
                  <a:srgbClr val="888888"/>
                </a:solidFill>
                <a:latin typeface="Arial"/>
                <a:ea typeface="Arial"/>
                <a:cs typeface="Arial"/>
                <a:sym typeface="Arial"/>
              </a:defRPr>
            </a:lvl7pPr>
            <a:lvl8pPr marL="0" marR="0" lvl="7" indent="0" algn="r" rtl="0">
              <a:spcBef>
                <a:spcPts val="0"/>
              </a:spcBef>
              <a:buNone/>
              <a:defRPr sz="2000">
                <a:solidFill>
                  <a:srgbClr val="888888"/>
                </a:solidFill>
                <a:latin typeface="Arial"/>
                <a:ea typeface="Arial"/>
                <a:cs typeface="Arial"/>
                <a:sym typeface="Arial"/>
              </a:defRPr>
            </a:lvl8pPr>
            <a:lvl9pPr marL="0" marR="0" lvl="8" indent="0" algn="r" rtl="0">
              <a:spcBef>
                <a:spcPts val="0"/>
              </a:spcBef>
              <a:buNone/>
              <a:defRPr sz="20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457200" y="457200"/>
            <a:ext cx="8229600" cy="992402"/>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1" name="Google Shape;31;p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3" name="Google Shape;33;p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sldNum" idx="12"/>
          </p:nvPr>
        </p:nvSpPr>
        <p:spPr>
          <a:xfrm>
            <a:off x="6553200" y="6411574"/>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888888"/>
                </a:solidFill>
                <a:latin typeface="Arial"/>
                <a:ea typeface="Arial"/>
                <a:cs typeface="Arial"/>
                <a:sym typeface="Arial"/>
              </a:defRPr>
            </a:lvl1pPr>
            <a:lvl2pPr marL="0" marR="0" lvl="1" indent="0" algn="r" rtl="0">
              <a:spcBef>
                <a:spcPts val="0"/>
              </a:spcBef>
              <a:buNone/>
              <a:defRPr sz="2000">
                <a:solidFill>
                  <a:srgbClr val="888888"/>
                </a:solidFill>
                <a:latin typeface="Arial"/>
                <a:ea typeface="Arial"/>
                <a:cs typeface="Arial"/>
                <a:sym typeface="Arial"/>
              </a:defRPr>
            </a:lvl2pPr>
            <a:lvl3pPr marL="0" marR="0" lvl="2" indent="0" algn="r" rtl="0">
              <a:spcBef>
                <a:spcPts val="0"/>
              </a:spcBef>
              <a:buNone/>
              <a:defRPr sz="2000">
                <a:solidFill>
                  <a:srgbClr val="888888"/>
                </a:solidFill>
                <a:latin typeface="Arial"/>
                <a:ea typeface="Arial"/>
                <a:cs typeface="Arial"/>
                <a:sym typeface="Arial"/>
              </a:defRPr>
            </a:lvl3pPr>
            <a:lvl4pPr marL="0" marR="0" lvl="3" indent="0" algn="r" rtl="0">
              <a:spcBef>
                <a:spcPts val="0"/>
              </a:spcBef>
              <a:buNone/>
              <a:defRPr sz="2000">
                <a:solidFill>
                  <a:srgbClr val="888888"/>
                </a:solidFill>
                <a:latin typeface="Arial"/>
                <a:ea typeface="Arial"/>
                <a:cs typeface="Arial"/>
                <a:sym typeface="Arial"/>
              </a:defRPr>
            </a:lvl4pPr>
            <a:lvl5pPr marL="0" marR="0" lvl="4" indent="0" algn="r" rtl="0">
              <a:spcBef>
                <a:spcPts val="0"/>
              </a:spcBef>
              <a:buNone/>
              <a:defRPr sz="2000">
                <a:solidFill>
                  <a:srgbClr val="888888"/>
                </a:solidFill>
                <a:latin typeface="Arial"/>
                <a:ea typeface="Arial"/>
                <a:cs typeface="Arial"/>
                <a:sym typeface="Arial"/>
              </a:defRPr>
            </a:lvl5pPr>
            <a:lvl6pPr marL="0" marR="0" lvl="5" indent="0" algn="r" rtl="0">
              <a:spcBef>
                <a:spcPts val="0"/>
              </a:spcBef>
              <a:buNone/>
              <a:defRPr sz="2000">
                <a:solidFill>
                  <a:srgbClr val="888888"/>
                </a:solidFill>
                <a:latin typeface="Arial"/>
                <a:ea typeface="Arial"/>
                <a:cs typeface="Arial"/>
                <a:sym typeface="Arial"/>
              </a:defRPr>
            </a:lvl6pPr>
            <a:lvl7pPr marL="0" marR="0" lvl="6" indent="0" algn="r" rtl="0">
              <a:spcBef>
                <a:spcPts val="0"/>
              </a:spcBef>
              <a:buNone/>
              <a:defRPr sz="2000">
                <a:solidFill>
                  <a:srgbClr val="888888"/>
                </a:solidFill>
                <a:latin typeface="Arial"/>
                <a:ea typeface="Arial"/>
                <a:cs typeface="Arial"/>
                <a:sym typeface="Arial"/>
              </a:defRPr>
            </a:lvl7pPr>
            <a:lvl8pPr marL="0" marR="0" lvl="7" indent="0" algn="r" rtl="0">
              <a:spcBef>
                <a:spcPts val="0"/>
              </a:spcBef>
              <a:buNone/>
              <a:defRPr sz="2000">
                <a:solidFill>
                  <a:srgbClr val="888888"/>
                </a:solidFill>
                <a:latin typeface="Arial"/>
                <a:ea typeface="Arial"/>
                <a:cs typeface="Arial"/>
                <a:sym typeface="Arial"/>
              </a:defRPr>
            </a:lvl8pPr>
            <a:lvl9pPr marL="0" marR="0" lvl="8" indent="0" algn="r" rtl="0">
              <a:spcBef>
                <a:spcPts val="0"/>
              </a:spcBef>
              <a:buNone/>
              <a:defRPr sz="20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457200"/>
            <a:ext cx="8229600" cy="992402"/>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Google Shape;39;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sldNum" idx="12"/>
          </p:nvPr>
        </p:nvSpPr>
        <p:spPr>
          <a:xfrm>
            <a:off x="6553200" y="6411574"/>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888888"/>
                </a:solidFill>
                <a:latin typeface="Arial"/>
                <a:ea typeface="Arial"/>
                <a:cs typeface="Arial"/>
                <a:sym typeface="Arial"/>
              </a:defRPr>
            </a:lvl1pPr>
            <a:lvl2pPr marL="0" marR="0" lvl="1" indent="0" algn="r" rtl="0">
              <a:spcBef>
                <a:spcPts val="0"/>
              </a:spcBef>
              <a:buNone/>
              <a:defRPr sz="2000">
                <a:solidFill>
                  <a:srgbClr val="888888"/>
                </a:solidFill>
                <a:latin typeface="Arial"/>
                <a:ea typeface="Arial"/>
                <a:cs typeface="Arial"/>
                <a:sym typeface="Arial"/>
              </a:defRPr>
            </a:lvl2pPr>
            <a:lvl3pPr marL="0" marR="0" lvl="2" indent="0" algn="r" rtl="0">
              <a:spcBef>
                <a:spcPts val="0"/>
              </a:spcBef>
              <a:buNone/>
              <a:defRPr sz="2000">
                <a:solidFill>
                  <a:srgbClr val="888888"/>
                </a:solidFill>
                <a:latin typeface="Arial"/>
                <a:ea typeface="Arial"/>
                <a:cs typeface="Arial"/>
                <a:sym typeface="Arial"/>
              </a:defRPr>
            </a:lvl3pPr>
            <a:lvl4pPr marL="0" marR="0" lvl="3" indent="0" algn="r" rtl="0">
              <a:spcBef>
                <a:spcPts val="0"/>
              </a:spcBef>
              <a:buNone/>
              <a:defRPr sz="2000">
                <a:solidFill>
                  <a:srgbClr val="888888"/>
                </a:solidFill>
                <a:latin typeface="Arial"/>
                <a:ea typeface="Arial"/>
                <a:cs typeface="Arial"/>
                <a:sym typeface="Arial"/>
              </a:defRPr>
            </a:lvl4pPr>
            <a:lvl5pPr marL="0" marR="0" lvl="4" indent="0" algn="r" rtl="0">
              <a:spcBef>
                <a:spcPts val="0"/>
              </a:spcBef>
              <a:buNone/>
              <a:defRPr sz="2000">
                <a:solidFill>
                  <a:srgbClr val="888888"/>
                </a:solidFill>
                <a:latin typeface="Arial"/>
                <a:ea typeface="Arial"/>
                <a:cs typeface="Arial"/>
                <a:sym typeface="Arial"/>
              </a:defRPr>
            </a:lvl5pPr>
            <a:lvl6pPr marL="0" marR="0" lvl="5" indent="0" algn="r" rtl="0">
              <a:spcBef>
                <a:spcPts val="0"/>
              </a:spcBef>
              <a:buNone/>
              <a:defRPr sz="2000">
                <a:solidFill>
                  <a:srgbClr val="888888"/>
                </a:solidFill>
                <a:latin typeface="Arial"/>
                <a:ea typeface="Arial"/>
                <a:cs typeface="Arial"/>
                <a:sym typeface="Arial"/>
              </a:defRPr>
            </a:lvl6pPr>
            <a:lvl7pPr marL="0" marR="0" lvl="6" indent="0" algn="r" rtl="0">
              <a:spcBef>
                <a:spcPts val="0"/>
              </a:spcBef>
              <a:buNone/>
              <a:defRPr sz="2000">
                <a:solidFill>
                  <a:srgbClr val="888888"/>
                </a:solidFill>
                <a:latin typeface="Arial"/>
                <a:ea typeface="Arial"/>
                <a:cs typeface="Arial"/>
                <a:sym typeface="Arial"/>
              </a:defRPr>
            </a:lvl7pPr>
            <a:lvl8pPr marL="0" marR="0" lvl="7" indent="0" algn="r" rtl="0">
              <a:spcBef>
                <a:spcPts val="0"/>
              </a:spcBef>
              <a:buNone/>
              <a:defRPr sz="2000">
                <a:solidFill>
                  <a:srgbClr val="888888"/>
                </a:solidFill>
                <a:latin typeface="Arial"/>
                <a:ea typeface="Arial"/>
                <a:cs typeface="Arial"/>
                <a:sym typeface="Arial"/>
              </a:defRPr>
            </a:lvl8pPr>
            <a:lvl9pPr marL="0" marR="0" lvl="8" indent="0" algn="r" rtl="0">
              <a:spcBef>
                <a:spcPts val="0"/>
              </a:spcBef>
              <a:buNone/>
              <a:defRPr sz="20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 name="Google Shape;46;p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47" name="Google Shape;47;p7"/>
          <p:cNvSpPr txBox="1">
            <a:spLocks noGrp="1"/>
          </p:cNvSpPr>
          <p:nvPr>
            <p:ph type="sldNum" idx="12"/>
          </p:nvPr>
        </p:nvSpPr>
        <p:spPr>
          <a:xfrm>
            <a:off x="6553200" y="6411574"/>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888888"/>
                </a:solidFill>
                <a:latin typeface="Arial"/>
                <a:ea typeface="Arial"/>
                <a:cs typeface="Arial"/>
                <a:sym typeface="Arial"/>
              </a:defRPr>
            </a:lvl1pPr>
            <a:lvl2pPr marL="0" marR="0" lvl="1" indent="0" algn="r" rtl="0">
              <a:spcBef>
                <a:spcPts val="0"/>
              </a:spcBef>
              <a:buNone/>
              <a:defRPr sz="2000">
                <a:solidFill>
                  <a:srgbClr val="888888"/>
                </a:solidFill>
                <a:latin typeface="Arial"/>
                <a:ea typeface="Arial"/>
                <a:cs typeface="Arial"/>
                <a:sym typeface="Arial"/>
              </a:defRPr>
            </a:lvl2pPr>
            <a:lvl3pPr marL="0" marR="0" lvl="2" indent="0" algn="r" rtl="0">
              <a:spcBef>
                <a:spcPts val="0"/>
              </a:spcBef>
              <a:buNone/>
              <a:defRPr sz="2000">
                <a:solidFill>
                  <a:srgbClr val="888888"/>
                </a:solidFill>
                <a:latin typeface="Arial"/>
                <a:ea typeface="Arial"/>
                <a:cs typeface="Arial"/>
                <a:sym typeface="Arial"/>
              </a:defRPr>
            </a:lvl3pPr>
            <a:lvl4pPr marL="0" marR="0" lvl="3" indent="0" algn="r" rtl="0">
              <a:spcBef>
                <a:spcPts val="0"/>
              </a:spcBef>
              <a:buNone/>
              <a:defRPr sz="2000">
                <a:solidFill>
                  <a:srgbClr val="888888"/>
                </a:solidFill>
                <a:latin typeface="Arial"/>
                <a:ea typeface="Arial"/>
                <a:cs typeface="Arial"/>
                <a:sym typeface="Arial"/>
              </a:defRPr>
            </a:lvl4pPr>
            <a:lvl5pPr marL="0" marR="0" lvl="4" indent="0" algn="r" rtl="0">
              <a:spcBef>
                <a:spcPts val="0"/>
              </a:spcBef>
              <a:buNone/>
              <a:defRPr sz="2000">
                <a:solidFill>
                  <a:srgbClr val="888888"/>
                </a:solidFill>
                <a:latin typeface="Arial"/>
                <a:ea typeface="Arial"/>
                <a:cs typeface="Arial"/>
                <a:sym typeface="Arial"/>
              </a:defRPr>
            </a:lvl5pPr>
            <a:lvl6pPr marL="0" marR="0" lvl="5" indent="0" algn="r" rtl="0">
              <a:spcBef>
                <a:spcPts val="0"/>
              </a:spcBef>
              <a:buNone/>
              <a:defRPr sz="2000">
                <a:solidFill>
                  <a:srgbClr val="888888"/>
                </a:solidFill>
                <a:latin typeface="Arial"/>
                <a:ea typeface="Arial"/>
                <a:cs typeface="Arial"/>
                <a:sym typeface="Arial"/>
              </a:defRPr>
            </a:lvl6pPr>
            <a:lvl7pPr marL="0" marR="0" lvl="6" indent="0" algn="r" rtl="0">
              <a:spcBef>
                <a:spcPts val="0"/>
              </a:spcBef>
              <a:buNone/>
              <a:defRPr sz="2000">
                <a:solidFill>
                  <a:srgbClr val="888888"/>
                </a:solidFill>
                <a:latin typeface="Arial"/>
                <a:ea typeface="Arial"/>
                <a:cs typeface="Arial"/>
                <a:sym typeface="Arial"/>
              </a:defRPr>
            </a:lvl7pPr>
            <a:lvl8pPr marL="0" marR="0" lvl="7" indent="0" algn="r" rtl="0">
              <a:spcBef>
                <a:spcPts val="0"/>
              </a:spcBef>
              <a:buNone/>
              <a:defRPr sz="2000">
                <a:solidFill>
                  <a:srgbClr val="888888"/>
                </a:solidFill>
                <a:latin typeface="Arial"/>
                <a:ea typeface="Arial"/>
                <a:cs typeface="Arial"/>
                <a:sym typeface="Arial"/>
              </a:defRPr>
            </a:lvl8pPr>
            <a:lvl9pPr marL="0" marR="0" lvl="8" indent="0" algn="r" rtl="0">
              <a:spcBef>
                <a:spcPts val="0"/>
              </a:spcBef>
              <a:buNone/>
              <a:defRPr sz="20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457200" y="457200"/>
            <a:ext cx="8229600" cy="992402"/>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0" name="Google Shape;50;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sldNum" idx="12"/>
          </p:nvPr>
        </p:nvSpPr>
        <p:spPr>
          <a:xfrm>
            <a:off x="6553200" y="6411574"/>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888888"/>
                </a:solidFill>
                <a:latin typeface="Arial"/>
                <a:ea typeface="Arial"/>
                <a:cs typeface="Arial"/>
                <a:sym typeface="Arial"/>
              </a:defRPr>
            </a:lvl1pPr>
            <a:lvl2pPr marL="0" marR="0" lvl="1" indent="0" algn="r" rtl="0">
              <a:spcBef>
                <a:spcPts val="0"/>
              </a:spcBef>
              <a:buNone/>
              <a:defRPr sz="2000">
                <a:solidFill>
                  <a:srgbClr val="888888"/>
                </a:solidFill>
                <a:latin typeface="Arial"/>
                <a:ea typeface="Arial"/>
                <a:cs typeface="Arial"/>
                <a:sym typeface="Arial"/>
              </a:defRPr>
            </a:lvl2pPr>
            <a:lvl3pPr marL="0" marR="0" lvl="2" indent="0" algn="r" rtl="0">
              <a:spcBef>
                <a:spcPts val="0"/>
              </a:spcBef>
              <a:buNone/>
              <a:defRPr sz="2000">
                <a:solidFill>
                  <a:srgbClr val="888888"/>
                </a:solidFill>
                <a:latin typeface="Arial"/>
                <a:ea typeface="Arial"/>
                <a:cs typeface="Arial"/>
                <a:sym typeface="Arial"/>
              </a:defRPr>
            </a:lvl3pPr>
            <a:lvl4pPr marL="0" marR="0" lvl="3" indent="0" algn="r" rtl="0">
              <a:spcBef>
                <a:spcPts val="0"/>
              </a:spcBef>
              <a:buNone/>
              <a:defRPr sz="2000">
                <a:solidFill>
                  <a:srgbClr val="888888"/>
                </a:solidFill>
                <a:latin typeface="Arial"/>
                <a:ea typeface="Arial"/>
                <a:cs typeface="Arial"/>
                <a:sym typeface="Arial"/>
              </a:defRPr>
            </a:lvl4pPr>
            <a:lvl5pPr marL="0" marR="0" lvl="4" indent="0" algn="r" rtl="0">
              <a:spcBef>
                <a:spcPts val="0"/>
              </a:spcBef>
              <a:buNone/>
              <a:defRPr sz="2000">
                <a:solidFill>
                  <a:srgbClr val="888888"/>
                </a:solidFill>
                <a:latin typeface="Arial"/>
                <a:ea typeface="Arial"/>
                <a:cs typeface="Arial"/>
                <a:sym typeface="Arial"/>
              </a:defRPr>
            </a:lvl5pPr>
            <a:lvl6pPr marL="0" marR="0" lvl="5" indent="0" algn="r" rtl="0">
              <a:spcBef>
                <a:spcPts val="0"/>
              </a:spcBef>
              <a:buNone/>
              <a:defRPr sz="2000">
                <a:solidFill>
                  <a:srgbClr val="888888"/>
                </a:solidFill>
                <a:latin typeface="Arial"/>
                <a:ea typeface="Arial"/>
                <a:cs typeface="Arial"/>
                <a:sym typeface="Arial"/>
              </a:defRPr>
            </a:lvl6pPr>
            <a:lvl7pPr marL="0" marR="0" lvl="6" indent="0" algn="r" rtl="0">
              <a:spcBef>
                <a:spcPts val="0"/>
              </a:spcBef>
              <a:buNone/>
              <a:defRPr sz="2000">
                <a:solidFill>
                  <a:srgbClr val="888888"/>
                </a:solidFill>
                <a:latin typeface="Arial"/>
                <a:ea typeface="Arial"/>
                <a:cs typeface="Arial"/>
                <a:sym typeface="Arial"/>
              </a:defRPr>
            </a:lvl7pPr>
            <a:lvl8pPr marL="0" marR="0" lvl="7" indent="0" algn="r" rtl="0">
              <a:spcBef>
                <a:spcPts val="0"/>
              </a:spcBef>
              <a:buNone/>
              <a:defRPr sz="2000">
                <a:solidFill>
                  <a:srgbClr val="888888"/>
                </a:solidFill>
                <a:latin typeface="Arial"/>
                <a:ea typeface="Arial"/>
                <a:cs typeface="Arial"/>
                <a:sym typeface="Arial"/>
              </a:defRPr>
            </a:lvl8pPr>
            <a:lvl9pPr marL="0" marR="0" lvl="8" indent="0" algn="r" rtl="0">
              <a:spcBef>
                <a:spcPts val="0"/>
              </a:spcBef>
              <a:buNone/>
              <a:defRPr sz="20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457200" y="455588"/>
            <a:ext cx="3008313" cy="979511"/>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9"/>
          <p:cNvSpPr txBox="1">
            <a:spLocks noGrp="1"/>
          </p:cNvSpPr>
          <p:nvPr>
            <p:ph type="body" idx="1"/>
          </p:nvPr>
        </p:nvSpPr>
        <p:spPr>
          <a:xfrm>
            <a:off x="3575050" y="455588"/>
            <a:ext cx="5111750" cy="5670575"/>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6" name="Google Shape;56;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sldNum" idx="12"/>
          </p:nvPr>
        </p:nvSpPr>
        <p:spPr>
          <a:xfrm>
            <a:off x="6553200" y="6411574"/>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888888"/>
                </a:solidFill>
                <a:latin typeface="Arial"/>
                <a:ea typeface="Arial"/>
                <a:cs typeface="Arial"/>
                <a:sym typeface="Arial"/>
              </a:defRPr>
            </a:lvl1pPr>
            <a:lvl2pPr marL="0" marR="0" lvl="1" indent="0" algn="r" rtl="0">
              <a:spcBef>
                <a:spcPts val="0"/>
              </a:spcBef>
              <a:buNone/>
              <a:defRPr sz="2000">
                <a:solidFill>
                  <a:srgbClr val="888888"/>
                </a:solidFill>
                <a:latin typeface="Arial"/>
                <a:ea typeface="Arial"/>
                <a:cs typeface="Arial"/>
                <a:sym typeface="Arial"/>
              </a:defRPr>
            </a:lvl2pPr>
            <a:lvl3pPr marL="0" marR="0" lvl="2" indent="0" algn="r" rtl="0">
              <a:spcBef>
                <a:spcPts val="0"/>
              </a:spcBef>
              <a:buNone/>
              <a:defRPr sz="2000">
                <a:solidFill>
                  <a:srgbClr val="888888"/>
                </a:solidFill>
                <a:latin typeface="Arial"/>
                <a:ea typeface="Arial"/>
                <a:cs typeface="Arial"/>
                <a:sym typeface="Arial"/>
              </a:defRPr>
            </a:lvl3pPr>
            <a:lvl4pPr marL="0" marR="0" lvl="3" indent="0" algn="r" rtl="0">
              <a:spcBef>
                <a:spcPts val="0"/>
              </a:spcBef>
              <a:buNone/>
              <a:defRPr sz="2000">
                <a:solidFill>
                  <a:srgbClr val="888888"/>
                </a:solidFill>
                <a:latin typeface="Arial"/>
                <a:ea typeface="Arial"/>
                <a:cs typeface="Arial"/>
                <a:sym typeface="Arial"/>
              </a:defRPr>
            </a:lvl4pPr>
            <a:lvl5pPr marL="0" marR="0" lvl="4" indent="0" algn="r" rtl="0">
              <a:spcBef>
                <a:spcPts val="0"/>
              </a:spcBef>
              <a:buNone/>
              <a:defRPr sz="2000">
                <a:solidFill>
                  <a:srgbClr val="888888"/>
                </a:solidFill>
                <a:latin typeface="Arial"/>
                <a:ea typeface="Arial"/>
                <a:cs typeface="Arial"/>
                <a:sym typeface="Arial"/>
              </a:defRPr>
            </a:lvl5pPr>
            <a:lvl6pPr marL="0" marR="0" lvl="5" indent="0" algn="r" rtl="0">
              <a:spcBef>
                <a:spcPts val="0"/>
              </a:spcBef>
              <a:buNone/>
              <a:defRPr sz="2000">
                <a:solidFill>
                  <a:srgbClr val="888888"/>
                </a:solidFill>
                <a:latin typeface="Arial"/>
                <a:ea typeface="Arial"/>
                <a:cs typeface="Arial"/>
                <a:sym typeface="Arial"/>
              </a:defRPr>
            </a:lvl6pPr>
            <a:lvl7pPr marL="0" marR="0" lvl="6" indent="0" algn="r" rtl="0">
              <a:spcBef>
                <a:spcPts val="0"/>
              </a:spcBef>
              <a:buNone/>
              <a:defRPr sz="2000">
                <a:solidFill>
                  <a:srgbClr val="888888"/>
                </a:solidFill>
                <a:latin typeface="Arial"/>
                <a:ea typeface="Arial"/>
                <a:cs typeface="Arial"/>
                <a:sym typeface="Arial"/>
              </a:defRPr>
            </a:lvl7pPr>
            <a:lvl8pPr marL="0" marR="0" lvl="7" indent="0" algn="r" rtl="0">
              <a:spcBef>
                <a:spcPts val="0"/>
              </a:spcBef>
              <a:buNone/>
              <a:defRPr sz="2000">
                <a:solidFill>
                  <a:srgbClr val="888888"/>
                </a:solidFill>
                <a:latin typeface="Arial"/>
                <a:ea typeface="Arial"/>
                <a:cs typeface="Arial"/>
                <a:sym typeface="Arial"/>
              </a:defRPr>
            </a:lvl8pPr>
            <a:lvl9pPr marL="0" marR="0" lvl="8" indent="0" algn="r" rtl="0">
              <a:spcBef>
                <a:spcPts val="0"/>
              </a:spcBef>
              <a:buNone/>
              <a:defRPr sz="20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 name="Google Shape;62;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3" name="Google Shape;63;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sldNum" idx="12"/>
          </p:nvPr>
        </p:nvSpPr>
        <p:spPr>
          <a:xfrm>
            <a:off x="6553200" y="6411574"/>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888888"/>
                </a:solidFill>
                <a:latin typeface="Arial"/>
                <a:ea typeface="Arial"/>
                <a:cs typeface="Arial"/>
                <a:sym typeface="Arial"/>
              </a:defRPr>
            </a:lvl1pPr>
            <a:lvl2pPr marL="0" marR="0" lvl="1" indent="0" algn="r" rtl="0">
              <a:spcBef>
                <a:spcPts val="0"/>
              </a:spcBef>
              <a:buNone/>
              <a:defRPr sz="2000">
                <a:solidFill>
                  <a:srgbClr val="888888"/>
                </a:solidFill>
                <a:latin typeface="Arial"/>
                <a:ea typeface="Arial"/>
                <a:cs typeface="Arial"/>
                <a:sym typeface="Arial"/>
              </a:defRPr>
            </a:lvl2pPr>
            <a:lvl3pPr marL="0" marR="0" lvl="2" indent="0" algn="r" rtl="0">
              <a:spcBef>
                <a:spcPts val="0"/>
              </a:spcBef>
              <a:buNone/>
              <a:defRPr sz="2000">
                <a:solidFill>
                  <a:srgbClr val="888888"/>
                </a:solidFill>
                <a:latin typeface="Arial"/>
                <a:ea typeface="Arial"/>
                <a:cs typeface="Arial"/>
                <a:sym typeface="Arial"/>
              </a:defRPr>
            </a:lvl3pPr>
            <a:lvl4pPr marL="0" marR="0" lvl="3" indent="0" algn="r" rtl="0">
              <a:spcBef>
                <a:spcPts val="0"/>
              </a:spcBef>
              <a:buNone/>
              <a:defRPr sz="2000">
                <a:solidFill>
                  <a:srgbClr val="888888"/>
                </a:solidFill>
                <a:latin typeface="Arial"/>
                <a:ea typeface="Arial"/>
                <a:cs typeface="Arial"/>
                <a:sym typeface="Arial"/>
              </a:defRPr>
            </a:lvl4pPr>
            <a:lvl5pPr marL="0" marR="0" lvl="4" indent="0" algn="r" rtl="0">
              <a:spcBef>
                <a:spcPts val="0"/>
              </a:spcBef>
              <a:buNone/>
              <a:defRPr sz="2000">
                <a:solidFill>
                  <a:srgbClr val="888888"/>
                </a:solidFill>
                <a:latin typeface="Arial"/>
                <a:ea typeface="Arial"/>
                <a:cs typeface="Arial"/>
                <a:sym typeface="Arial"/>
              </a:defRPr>
            </a:lvl5pPr>
            <a:lvl6pPr marL="0" marR="0" lvl="5" indent="0" algn="r" rtl="0">
              <a:spcBef>
                <a:spcPts val="0"/>
              </a:spcBef>
              <a:buNone/>
              <a:defRPr sz="2000">
                <a:solidFill>
                  <a:srgbClr val="888888"/>
                </a:solidFill>
                <a:latin typeface="Arial"/>
                <a:ea typeface="Arial"/>
                <a:cs typeface="Arial"/>
                <a:sym typeface="Arial"/>
              </a:defRPr>
            </a:lvl6pPr>
            <a:lvl7pPr marL="0" marR="0" lvl="6" indent="0" algn="r" rtl="0">
              <a:spcBef>
                <a:spcPts val="0"/>
              </a:spcBef>
              <a:buNone/>
              <a:defRPr sz="2000">
                <a:solidFill>
                  <a:srgbClr val="888888"/>
                </a:solidFill>
                <a:latin typeface="Arial"/>
                <a:ea typeface="Arial"/>
                <a:cs typeface="Arial"/>
                <a:sym typeface="Arial"/>
              </a:defRPr>
            </a:lvl7pPr>
            <a:lvl8pPr marL="0" marR="0" lvl="7" indent="0" algn="r" rtl="0">
              <a:spcBef>
                <a:spcPts val="0"/>
              </a:spcBef>
              <a:buNone/>
              <a:defRPr sz="2000">
                <a:solidFill>
                  <a:srgbClr val="888888"/>
                </a:solidFill>
                <a:latin typeface="Arial"/>
                <a:ea typeface="Arial"/>
                <a:cs typeface="Arial"/>
                <a:sym typeface="Arial"/>
              </a:defRPr>
            </a:lvl8pPr>
            <a:lvl9pPr marL="0" marR="0" lvl="8" indent="0" algn="r" rtl="0">
              <a:spcBef>
                <a:spcPts val="0"/>
              </a:spcBef>
              <a:buNone/>
              <a:defRPr sz="20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457200"/>
            <a:ext cx="8229600" cy="992402"/>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491020"/>
            <a:ext cx="8229600" cy="4906748"/>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6553200" y="6411574"/>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b="0" i="0" u="none" strike="noStrike" cap="none">
                <a:solidFill>
                  <a:srgbClr val="888888"/>
                </a:solidFill>
                <a:latin typeface="Arial"/>
                <a:ea typeface="Arial"/>
                <a:cs typeface="Arial"/>
                <a:sym typeface="Arial"/>
              </a:defRPr>
            </a:lvl1pPr>
            <a:lvl2pPr marL="0" marR="0" lvl="1" indent="0" algn="r" rtl="0">
              <a:spcBef>
                <a:spcPts val="0"/>
              </a:spcBef>
              <a:buNone/>
              <a:defRPr sz="2000" b="0" i="0" u="none" strike="noStrike" cap="none">
                <a:solidFill>
                  <a:srgbClr val="888888"/>
                </a:solidFill>
                <a:latin typeface="Arial"/>
                <a:ea typeface="Arial"/>
                <a:cs typeface="Arial"/>
                <a:sym typeface="Arial"/>
              </a:defRPr>
            </a:lvl2pPr>
            <a:lvl3pPr marL="0" marR="0" lvl="2" indent="0" algn="r" rtl="0">
              <a:spcBef>
                <a:spcPts val="0"/>
              </a:spcBef>
              <a:buNone/>
              <a:defRPr sz="2000" b="0" i="0" u="none" strike="noStrike" cap="none">
                <a:solidFill>
                  <a:srgbClr val="888888"/>
                </a:solidFill>
                <a:latin typeface="Arial"/>
                <a:ea typeface="Arial"/>
                <a:cs typeface="Arial"/>
                <a:sym typeface="Arial"/>
              </a:defRPr>
            </a:lvl3pPr>
            <a:lvl4pPr marL="0" marR="0" lvl="3" indent="0" algn="r" rtl="0">
              <a:spcBef>
                <a:spcPts val="0"/>
              </a:spcBef>
              <a:buNone/>
              <a:defRPr sz="2000" b="0" i="0" u="none" strike="noStrike" cap="none">
                <a:solidFill>
                  <a:srgbClr val="888888"/>
                </a:solidFill>
                <a:latin typeface="Arial"/>
                <a:ea typeface="Arial"/>
                <a:cs typeface="Arial"/>
                <a:sym typeface="Arial"/>
              </a:defRPr>
            </a:lvl4pPr>
            <a:lvl5pPr marL="0" marR="0" lvl="4" indent="0" algn="r" rtl="0">
              <a:spcBef>
                <a:spcPts val="0"/>
              </a:spcBef>
              <a:buNone/>
              <a:defRPr sz="2000" b="0" i="0" u="none" strike="noStrike" cap="none">
                <a:solidFill>
                  <a:srgbClr val="888888"/>
                </a:solidFill>
                <a:latin typeface="Arial"/>
                <a:ea typeface="Arial"/>
                <a:cs typeface="Arial"/>
                <a:sym typeface="Arial"/>
              </a:defRPr>
            </a:lvl5pPr>
            <a:lvl6pPr marL="0" marR="0" lvl="5" indent="0" algn="r" rtl="0">
              <a:spcBef>
                <a:spcPts val="0"/>
              </a:spcBef>
              <a:buNone/>
              <a:defRPr sz="2000" b="0" i="0" u="none" strike="noStrike" cap="none">
                <a:solidFill>
                  <a:srgbClr val="888888"/>
                </a:solidFill>
                <a:latin typeface="Arial"/>
                <a:ea typeface="Arial"/>
                <a:cs typeface="Arial"/>
                <a:sym typeface="Arial"/>
              </a:defRPr>
            </a:lvl6pPr>
            <a:lvl7pPr marL="0" marR="0" lvl="6" indent="0" algn="r" rtl="0">
              <a:spcBef>
                <a:spcPts val="0"/>
              </a:spcBef>
              <a:buNone/>
              <a:defRPr sz="2000" b="0" i="0" u="none" strike="noStrike" cap="none">
                <a:solidFill>
                  <a:srgbClr val="888888"/>
                </a:solidFill>
                <a:latin typeface="Arial"/>
                <a:ea typeface="Arial"/>
                <a:cs typeface="Arial"/>
                <a:sym typeface="Arial"/>
              </a:defRPr>
            </a:lvl7pPr>
            <a:lvl8pPr marL="0" marR="0" lvl="7" indent="0" algn="r" rtl="0">
              <a:spcBef>
                <a:spcPts val="0"/>
              </a:spcBef>
              <a:buNone/>
              <a:defRPr sz="2000" b="0" i="0" u="none" strike="noStrike" cap="none">
                <a:solidFill>
                  <a:srgbClr val="888888"/>
                </a:solidFill>
                <a:latin typeface="Arial"/>
                <a:ea typeface="Arial"/>
                <a:cs typeface="Arial"/>
                <a:sym typeface="Arial"/>
              </a:defRPr>
            </a:lvl8pPr>
            <a:lvl9pPr marL="0" marR="0" lvl="8" indent="0" algn="r" rtl="0">
              <a:spcBef>
                <a:spcPts val="0"/>
              </a:spcBef>
              <a:buNone/>
              <a:defRPr sz="2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1"/>
          <p:cNvSpPr txBox="1">
            <a:spLocks noGrp="1"/>
          </p:cNvSpPr>
          <p:nvPr>
            <p:ph type="ftr" idx="11"/>
          </p:nvPr>
        </p:nvSpPr>
        <p:spPr>
          <a:xfrm>
            <a:off x="457200" y="6400800"/>
            <a:ext cx="5989674"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sldNum" idx="12"/>
          </p:nvPr>
        </p:nvSpPr>
        <p:spPr>
          <a:xfrm>
            <a:off x="6553200" y="6411574"/>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2000">
                <a:solidFill>
                  <a:srgbClr val="888888"/>
                </a:solidFill>
                <a:latin typeface="Arial"/>
                <a:ea typeface="Arial"/>
                <a:cs typeface="Arial"/>
                <a:sym typeface="Arial"/>
              </a:rPr>
              <a:t>1</a:t>
            </a:fld>
            <a:endParaRPr sz="2000">
              <a:solidFill>
                <a:srgbClr val="888888"/>
              </a:solidFill>
              <a:latin typeface="Arial"/>
              <a:ea typeface="Arial"/>
              <a:cs typeface="Arial"/>
              <a:sym typeface="Arial"/>
            </a:endParaRPr>
          </a:p>
        </p:txBody>
      </p:sp>
      <p:pic>
        <p:nvPicPr>
          <p:cNvPr id="85" name="Google Shape;85;p13"/>
          <p:cNvPicPr preferRelativeResize="0"/>
          <p:nvPr/>
        </p:nvPicPr>
        <p:blipFill rotWithShape="1">
          <a:blip r:embed="rId3">
            <a:alphaModFix/>
          </a:blip>
          <a:srcRect/>
          <a:stretch/>
        </p:blipFill>
        <p:spPr>
          <a:xfrm>
            <a:off x="0" y="482600"/>
            <a:ext cx="9144000" cy="5872797"/>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Proteins</a:t>
            </a: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984725862"/>
              </p:ext>
            </p:extLst>
          </p:nvPr>
        </p:nvGraphicFramePr>
        <p:xfrm>
          <a:off x="762000" y="1579418"/>
          <a:ext cx="7509165" cy="4047120"/>
        </p:xfrm>
        <a:graphic>
          <a:graphicData uri="http://schemas.openxmlformats.org/drawingml/2006/table">
            <a:tbl>
              <a:tblPr>
                <a:tableStyleId>{5940675A-B579-460E-94D1-54222C63F5DA}</a:tableStyleId>
              </a:tblPr>
              <a:tblGrid>
                <a:gridCol w="2503055">
                  <a:extLst>
                    <a:ext uri="{9D8B030D-6E8A-4147-A177-3AD203B41FA5}">
                      <a16:colId xmlns:a16="http://schemas.microsoft.com/office/drawing/2014/main" val="2559248705"/>
                    </a:ext>
                  </a:extLst>
                </a:gridCol>
                <a:gridCol w="2503055">
                  <a:extLst>
                    <a:ext uri="{9D8B030D-6E8A-4147-A177-3AD203B41FA5}">
                      <a16:colId xmlns:a16="http://schemas.microsoft.com/office/drawing/2014/main" val="1501107650"/>
                    </a:ext>
                  </a:extLst>
                </a:gridCol>
                <a:gridCol w="2503055">
                  <a:extLst>
                    <a:ext uri="{9D8B030D-6E8A-4147-A177-3AD203B41FA5}">
                      <a16:colId xmlns:a16="http://schemas.microsoft.com/office/drawing/2014/main" val="4033110224"/>
                    </a:ext>
                  </a:extLst>
                </a:gridCol>
              </a:tblGrid>
              <a:tr h="975752">
                <a:tc>
                  <a:txBody>
                    <a:bodyPr/>
                    <a:lstStyle/>
                    <a:p>
                      <a:pPr marL="0" marR="0" algn="ctr">
                        <a:lnSpc>
                          <a:spcPct val="115000"/>
                        </a:lnSpc>
                        <a:spcBef>
                          <a:spcPts val="0"/>
                        </a:spcBef>
                        <a:spcAft>
                          <a:spcPts val="0"/>
                        </a:spcAft>
                      </a:pPr>
                      <a:r>
                        <a:rPr lang="en-US" sz="1800">
                          <a:effectLst/>
                        </a:rPr>
                        <a:t>Atoms Present</a:t>
                      </a:r>
                      <a:endParaRPr lang="en-US" sz="1600">
                        <a:effectLst/>
                        <a:latin typeface="Arial" panose="020B0604020202020204" pitchFamily="34" charset="0"/>
                        <a:ea typeface="Arial" panose="020B0604020202020204" pitchFamily="34" charset="0"/>
                      </a:endParaRPr>
                    </a:p>
                  </a:txBody>
                  <a:tcPr marL="63500" marR="63500" marT="63500" marB="63500"/>
                </a:tc>
                <a:tc>
                  <a:txBody>
                    <a:bodyPr/>
                    <a:lstStyle/>
                    <a:p>
                      <a:pPr marL="0" marR="0" algn="ctr">
                        <a:lnSpc>
                          <a:spcPct val="115000"/>
                        </a:lnSpc>
                        <a:spcBef>
                          <a:spcPts val="0"/>
                        </a:spcBef>
                        <a:spcAft>
                          <a:spcPts val="0"/>
                        </a:spcAft>
                      </a:pPr>
                      <a:r>
                        <a:rPr lang="en-US" sz="1800" dirty="0">
                          <a:effectLst/>
                        </a:rPr>
                        <a:t>Types of Bonds Present</a:t>
                      </a:r>
                      <a:endParaRPr lang="en-US" sz="1600" dirty="0">
                        <a:effectLst/>
                        <a:latin typeface="Arial" panose="020B0604020202020204" pitchFamily="34" charset="0"/>
                        <a:ea typeface="Arial" panose="020B0604020202020204" pitchFamily="34" charset="0"/>
                      </a:endParaRPr>
                    </a:p>
                  </a:txBody>
                  <a:tcPr marL="63500" marR="63500" marT="63500" marB="63500"/>
                </a:tc>
                <a:tc>
                  <a:txBody>
                    <a:bodyPr/>
                    <a:lstStyle/>
                    <a:p>
                      <a:pPr marL="0" marR="0" algn="ctr">
                        <a:lnSpc>
                          <a:spcPct val="115000"/>
                        </a:lnSpc>
                        <a:spcBef>
                          <a:spcPts val="0"/>
                        </a:spcBef>
                        <a:spcAft>
                          <a:spcPts val="0"/>
                        </a:spcAft>
                      </a:pPr>
                      <a:r>
                        <a:rPr lang="en-US" sz="1800" dirty="0">
                          <a:effectLst/>
                        </a:rPr>
                        <a:t>Examples </a:t>
                      </a:r>
                      <a:endParaRPr lang="en-US" sz="16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179353176"/>
                  </a:ext>
                </a:extLst>
              </a:tr>
              <a:tr h="2671752">
                <a:tc>
                  <a:txBody>
                    <a:bodyPr/>
                    <a:lstStyle/>
                    <a:p>
                      <a:pPr marL="0" marR="0">
                        <a:lnSpc>
                          <a:spcPct val="115000"/>
                        </a:lnSpc>
                        <a:spcBef>
                          <a:spcPts val="0"/>
                        </a:spcBef>
                        <a:spcAft>
                          <a:spcPts val="0"/>
                        </a:spcAft>
                      </a:pPr>
                      <a:r>
                        <a:rPr lang="en-US" sz="2400" dirty="0">
                          <a:effectLst/>
                        </a:rPr>
                        <a:t> </a:t>
                      </a:r>
                      <a:r>
                        <a:rPr lang="en-US" sz="2400" dirty="0" smtClean="0">
                          <a:effectLst/>
                        </a:rPr>
                        <a:t>Carbon</a:t>
                      </a:r>
                    </a:p>
                    <a:p>
                      <a:pPr marL="0" marR="0">
                        <a:lnSpc>
                          <a:spcPct val="115000"/>
                        </a:lnSpc>
                        <a:spcBef>
                          <a:spcPts val="0"/>
                        </a:spcBef>
                        <a:spcAft>
                          <a:spcPts val="0"/>
                        </a:spcAft>
                      </a:pPr>
                      <a:r>
                        <a:rPr lang="en-US" sz="2400" dirty="0" smtClean="0">
                          <a:effectLst/>
                        </a:rPr>
                        <a:t>Hydrogen</a:t>
                      </a:r>
                    </a:p>
                    <a:p>
                      <a:pPr marL="0" marR="0">
                        <a:lnSpc>
                          <a:spcPct val="115000"/>
                        </a:lnSpc>
                        <a:spcBef>
                          <a:spcPts val="0"/>
                        </a:spcBef>
                        <a:spcAft>
                          <a:spcPts val="0"/>
                        </a:spcAft>
                      </a:pPr>
                      <a:r>
                        <a:rPr lang="en-US" sz="2400" dirty="0" smtClean="0">
                          <a:effectLst/>
                        </a:rPr>
                        <a:t>Oxygen</a:t>
                      </a:r>
                    </a:p>
                    <a:p>
                      <a:pPr marL="0" marR="0">
                        <a:lnSpc>
                          <a:spcPct val="115000"/>
                        </a:lnSpc>
                        <a:spcBef>
                          <a:spcPts val="0"/>
                        </a:spcBef>
                        <a:spcAft>
                          <a:spcPts val="0"/>
                        </a:spcAft>
                      </a:pPr>
                      <a:r>
                        <a:rPr lang="en-US" sz="2400" dirty="0" smtClean="0">
                          <a:effectLst/>
                        </a:rPr>
                        <a:t>Nitrogen</a:t>
                      </a:r>
                      <a:endParaRPr lang="en-US" sz="2000" dirty="0">
                        <a:effectLst/>
                      </a:endParaRPr>
                    </a:p>
                    <a:p>
                      <a:pPr marL="0" marR="0">
                        <a:lnSpc>
                          <a:spcPct val="115000"/>
                        </a:lnSpc>
                        <a:spcBef>
                          <a:spcPts val="0"/>
                        </a:spcBef>
                        <a:spcAft>
                          <a:spcPts val="0"/>
                        </a:spcAft>
                      </a:pPr>
                      <a:r>
                        <a:rPr lang="en-US" sz="2400" dirty="0">
                          <a:effectLst/>
                        </a:rPr>
                        <a:t> </a:t>
                      </a:r>
                      <a:endParaRPr lang="en-US" sz="2000" dirty="0">
                        <a:effectLst/>
                      </a:endParaRPr>
                    </a:p>
                    <a:p>
                      <a:pPr marL="0" marR="0">
                        <a:lnSpc>
                          <a:spcPct val="115000"/>
                        </a:lnSpc>
                        <a:spcBef>
                          <a:spcPts val="0"/>
                        </a:spcBef>
                        <a:spcAft>
                          <a:spcPts val="0"/>
                        </a:spcAft>
                      </a:pPr>
                      <a:r>
                        <a:rPr lang="en-US" sz="1200" dirty="0">
                          <a:effectLst/>
                        </a:rPr>
                        <a:t> </a:t>
                      </a:r>
                      <a:endParaRPr lang="en-US" sz="1100" dirty="0">
                        <a:effectLst/>
                        <a:latin typeface="Arial" panose="020B0604020202020204" pitchFamily="34" charset="0"/>
                        <a:ea typeface="Arial" panose="020B0604020202020204" pitchFamily="34" charset="0"/>
                      </a:endParaRPr>
                    </a:p>
                  </a:txBody>
                  <a:tcPr marL="63500" marR="63500" marT="63500" marB="63500"/>
                </a:tc>
                <a:tc>
                  <a:txBody>
                    <a:bodyPr/>
                    <a:lstStyle/>
                    <a:p>
                      <a:pPr marL="0" marR="0">
                        <a:lnSpc>
                          <a:spcPct val="115000"/>
                        </a:lnSpc>
                        <a:spcBef>
                          <a:spcPts val="0"/>
                        </a:spcBef>
                        <a:spcAft>
                          <a:spcPts val="0"/>
                        </a:spcAft>
                      </a:pPr>
                      <a:r>
                        <a:rPr lang="en-US" sz="2800" dirty="0">
                          <a:effectLst/>
                        </a:rPr>
                        <a:t> </a:t>
                      </a:r>
                      <a:r>
                        <a:rPr lang="en-US" sz="2800" dirty="0" smtClean="0">
                          <a:effectLst/>
                        </a:rPr>
                        <a:t>C-H</a:t>
                      </a:r>
                    </a:p>
                    <a:p>
                      <a:pPr marL="0" marR="0">
                        <a:lnSpc>
                          <a:spcPct val="115000"/>
                        </a:lnSpc>
                        <a:spcBef>
                          <a:spcPts val="0"/>
                        </a:spcBef>
                        <a:spcAft>
                          <a:spcPts val="0"/>
                        </a:spcAft>
                      </a:pPr>
                      <a:r>
                        <a:rPr lang="en-US" sz="2800" dirty="0" smtClean="0">
                          <a:effectLst/>
                        </a:rPr>
                        <a:t>C-C</a:t>
                      </a:r>
                    </a:p>
                    <a:p>
                      <a:pPr marL="0" marR="0">
                        <a:lnSpc>
                          <a:spcPct val="115000"/>
                        </a:lnSpc>
                        <a:spcBef>
                          <a:spcPts val="0"/>
                        </a:spcBef>
                        <a:spcAft>
                          <a:spcPts val="0"/>
                        </a:spcAft>
                      </a:pPr>
                      <a:r>
                        <a:rPr lang="en-US" sz="2800" dirty="0" smtClean="0">
                          <a:effectLst/>
                        </a:rPr>
                        <a:t>C-O</a:t>
                      </a:r>
                    </a:p>
                    <a:p>
                      <a:pPr marL="0" marR="0">
                        <a:lnSpc>
                          <a:spcPct val="115000"/>
                        </a:lnSpc>
                        <a:spcBef>
                          <a:spcPts val="0"/>
                        </a:spcBef>
                        <a:spcAft>
                          <a:spcPts val="0"/>
                        </a:spcAft>
                      </a:pPr>
                      <a:r>
                        <a:rPr lang="en-US" sz="2800" dirty="0" smtClean="0">
                          <a:effectLst/>
                          <a:latin typeface="Arial" panose="020B0604020202020204" pitchFamily="34" charset="0"/>
                          <a:ea typeface="Arial" panose="020B0604020202020204" pitchFamily="34" charset="0"/>
                        </a:rPr>
                        <a:t>C-N</a:t>
                      </a:r>
                    </a:p>
                    <a:p>
                      <a:pPr marL="0" marR="0">
                        <a:lnSpc>
                          <a:spcPct val="115000"/>
                        </a:lnSpc>
                        <a:spcBef>
                          <a:spcPts val="0"/>
                        </a:spcBef>
                        <a:spcAft>
                          <a:spcPts val="0"/>
                        </a:spcAft>
                      </a:pPr>
                      <a:r>
                        <a:rPr lang="en-US" sz="2800" dirty="0" smtClean="0">
                          <a:effectLst/>
                          <a:latin typeface="Arial" panose="020B0604020202020204" pitchFamily="34" charset="0"/>
                          <a:ea typeface="Arial" panose="020B0604020202020204" pitchFamily="34" charset="0"/>
                        </a:rPr>
                        <a:t>N-H</a:t>
                      </a:r>
                    </a:p>
                    <a:p>
                      <a:pPr marL="0" marR="0">
                        <a:lnSpc>
                          <a:spcPct val="115000"/>
                        </a:lnSpc>
                        <a:spcBef>
                          <a:spcPts val="0"/>
                        </a:spcBef>
                        <a:spcAft>
                          <a:spcPts val="0"/>
                        </a:spcAft>
                      </a:pPr>
                      <a:r>
                        <a:rPr lang="en-US" sz="2800" dirty="0" smtClean="0">
                          <a:effectLst/>
                          <a:latin typeface="Arial" panose="020B0604020202020204" pitchFamily="34" charset="0"/>
                          <a:ea typeface="Arial" panose="020B0604020202020204" pitchFamily="34" charset="0"/>
                        </a:rPr>
                        <a:t>O-H</a:t>
                      </a:r>
                      <a:endParaRPr lang="en-US" sz="2400" dirty="0">
                        <a:effectLst/>
                        <a:latin typeface="Arial" panose="020B0604020202020204" pitchFamily="34" charset="0"/>
                        <a:ea typeface="Arial" panose="020B0604020202020204" pitchFamily="34" charset="0"/>
                      </a:endParaRPr>
                    </a:p>
                  </a:txBody>
                  <a:tcPr marL="63500" marR="63500" marT="63500" marB="63500"/>
                </a:tc>
                <a:tc>
                  <a:txBody>
                    <a:bodyPr/>
                    <a:lstStyle/>
                    <a:p>
                      <a:pPr marL="0" marR="0">
                        <a:lnSpc>
                          <a:spcPct val="115000"/>
                        </a:lnSpc>
                        <a:spcBef>
                          <a:spcPts val="0"/>
                        </a:spcBef>
                        <a:spcAft>
                          <a:spcPts val="0"/>
                        </a:spcAft>
                      </a:pPr>
                      <a:r>
                        <a:rPr lang="en-US" sz="2800" dirty="0" smtClean="0">
                          <a:effectLst/>
                          <a:latin typeface="+mn-lt"/>
                          <a:ea typeface="+mn-ea"/>
                        </a:rPr>
                        <a:t>Hemoglobin</a:t>
                      </a:r>
                    </a:p>
                    <a:p>
                      <a:pPr marL="0" marR="0">
                        <a:lnSpc>
                          <a:spcPct val="115000"/>
                        </a:lnSpc>
                        <a:spcBef>
                          <a:spcPts val="0"/>
                        </a:spcBef>
                        <a:spcAft>
                          <a:spcPts val="0"/>
                        </a:spcAft>
                      </a:pPr>
                      <a:r>
                        <a:rPr lang="en-US" sz="2800" dirty="0" smtClean="0">
                          <a:effectLst/>
                          <a:latin typeface="+mn-lt"/>
                          <a:ea typeface="+mn-ea"/>
                        </a:rPr>
                        <a:t>Insulin</a:t>
                      </a:r>
                    </a:p>
                    <a:p>
                      <a:pPr marL="0" marR="0">
                        <a:lnSpc>
                          <a:spcPct val="115000"/>
                        </a:lnSpc>
                        <a:spcBef>
                          <a:spcPts val="0"/>
                        </a:spcBef>
                        <a:spcAft>
                          <a:spcPts val="0"/>
                        </a:spcAft>
                      </a:pPr>
                      <a:endParaRPr lang="en-US" sz="24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2112503257"/>
                  </a:ext>
                </a:extLst>
              </a:tr>
            </a:tbl>
          </a:graphicData>
        </a:graphic>
      </p:graphicFrame>
    </p:spTree>
    <p:extLst>
      <p:ext uri="{BB962C8B-B14F-4D97-AF65-F5344CB8AC3E}">
        <p14:creationId xmlns:p14="http://schemas.microsoft.com/office/powerpoint/2010/main" val="943690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0"/>
          <p:cNvSpPr txBox="1">
            <a:spLocks noGrp="1"/>
          </p:cNvSpPr>
          <p:nvPr>
            <p:ph type="sldNum" idx="12"/>
          </p:nvPr>
        </p:nvSpPr>
        <p:spPr>
          <a:xfrm>
            <a:off x="6553200" y="6411574"/>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pic>
        <p:nvPicPr>
          <p:cNvPr id="159" name="Google Shape;159;p20"/>
          <p:cNvPicPr preferRelativeResize="0"/>
          <p:nvPr/>
        </p:nvPicPr>
        <p:blipFill>
          <a:blip r:embed="rId3">
            <a:alphaModFix/>
          </a:blip>
          <a:stretch>
            <a:fillRect/>
          </a:stretch>
        </p:blipFill>
        <p:spPr>
          <a:xfrm>
            <a:off x="152400" y="780950"/>
            <a:ext cx="8839198" cy="4840342"/>
          </a:xfrm>
          <a:prstGeom prst="rect">
            <a:avLst/>
          </a:prstGeom>
          <a:noFill/>
          <a:ln>
            <a:noFill/>
          </a:ln>
        </p:spPr>
      </p:pic>
      <p:sp>
        <p:nvSpPr>
          <p:cNvPr id="4" name="Oval 3"/>
          <p:cNvSpPr/>
          <p:nvPr/>
        </p:nvSpPr>
        <p:spPr>
          <a:xfrm>
            <a:off x="817419" y="5153891"/>
            <a:ext cx="1690254" cy="420185"/>
          </a:xfrm>
          <a:prstGeom prst="ellipse">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5" name="Straight Arrow Connector 4"/>
          <p:cNvCxnSpPr>
            <a:stCxn id="4" idx="4"/>
          </p:cNvCxnSpPr>
          <p:nvPr/>
        </p:nvCxnSpPr>
        <p:spPr>
          <a:xfrm>
            <a:off x="1662546" y="5574076"/>
            <a:ext cx="124691" cy="6743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059872" y="6248400"/>
            <a:ext cx="2452255" cy="523220"/>
          </a:xfrm>
          <a:prstGeom prst="rect">
            <a:avLst/>
          </a:prstGeom>
          <a:noFill/>
          <a:ln>
            <a:solidFill>
              <a:srgbClr val="C00000"/>
            </a:solidFill>
          </a:ln>
        </p:spPr>
        <p:txBody>
          <a:bodyPr wrap="square" rtlCol="0">
            <a:spAutoFit/>
          </a:bodyPr>
          <a:lstStyle/>
          <a:p>
            <a:r>
              <a:rPr lang="en-US" dirty="0" smtClean="0"/>
              <a:t>Monomer put together during Biosynthesis</a:t>
            </a:r>
            <a:endParaRPr lang="en-US" dirty="0"/>
          </a:p>
        </p:txBody>
      </p:sp>
      <p:sp>
        <p:nvSpPr>
          <p:cNvPr id="7" name="TextBox 6"/>
          <p:cNvSpPr txBox="1"/>
          <p:nvPr/>
        </p:nvSpPr>
        <p:spPr>
          <a:xfrm>
            <a:off x="5327072" y="5986790"/>
            <a:ext cx="2452255" cy="738664"/>
          </a:xfrm>
          <a:prstGeom prst="rect">
            <a:avLst/>
          </a:prstGeom>
          <a:noFill/>
          <a:ln>
            <a:solidFill>
              <a:srgbClr val="C00000"/>
            </a:solidFill>
          </a:ln>
        </p:spPr>
        <p:txBody>
          <a:bodyPr wrap="square" rtlCol="0">
            <a:spAutoFit/>
          </a:bodyPr>
          <a:lstStyle/>
          <a:p>
            <a:r>
              <a:rPr lang="en-US" dirty="0" smtClean="0"/>
              <a:t>Byproduct of Biosynthesis AND Inorganic molecules used during digestion</a:t>
            </a:r>
            <a:endParaRPr lang="en-US" dirty="0"/>
          </a:p>
        </p:txBody>
      </p:sp>
      <p:sp>
        <p:nvSpPr>
          <p:cNvPr id="8" name="Oval 7"/>
          <p:cNvSpPr/>
          <p:nvPr/>
        </p:nvSpPr>
        <p:spPr>
          <a:xfrm>
            <a:off x="6303818" y="4943798"/>
            <a:ext cx="997527" cy="420185"/>
          </a:xfrm>
          <a:prstGeom prst="ellipse">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9" name="Straight Arrow Connector 8"/>
          <p:cNvCxnSpPr/>
          <p:nvPr/>
        </p:nvCxnSpPr>
        <p:spPr>
          <a:xfrm flipH="1">
            <a:off x="6802581" y="5431802"/>
            <a:ext cx="1" cy="5037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6303817" y="3909351"/>
            <a:ext cx="997527" cy="420185"/>
          </a:xfrm>
          <a:prstGeom prst="ellipse">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1" name="Straight Arrow Connector 10"/>
          <p:cNvCxnSpPr>
            <a:stCxn id="10" idx="2"/>
          </p:cNvCxnSpPr>
          <p:nvPr/>
        </p:nvCxnSpPr>
        <p:spPr>
          <a:xfrm flipH="1" flipV="1">
            <a:off x="4724401" y="1903973"/>
            <a:ext cx="1579416" cy="22154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962399" y="1365628"/>
            <a:ext cx="2452255" cy="523220"/>
          </a:xfrm>
          <a:prstGeom prst="rect">
            <a:avLst/>
          </a:prstGeom>
          <a:noFill/>
          <a:ln>
            <a:solidFill>
              <a:srgbClr val="C00000"/>
            </a:solidFill>
          </a:ln>
        </p:spPr>
        <p:txBody>
          <a:bodyPr wrap="square" rtlCol="0">
            <a:spAutoFit/>
          </a:bodyPr>
          <a:lstStyle/>
          <a:p>
            <a:r>
              <a:rPr lang="en-US" dirty="0" smtClean="0"/>
              <a:t>Large Organic Molecules taken apart during digestion</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1"/>
          <p:cNvSpPr txBox="1">
            <a:spLocks noGrp="1"/>
          </p:cNvSpPr>
          <p:nvPr>
            <p:ph type="title"/>
          </p:nvPr>
        </p:nvSpPr>
        <p:spPr>
          <a:xfrm>
            <a:off x="457200" y="184836"/>
            <a:ext cx="8229600" cy="9924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Organic Molecules in All Cells</a:t>
            </a:r>
            <a:endParaRPr/>
          </a:p>
        </p:txBody>
      </p:sp>
      <p:sp>
        <p:nvSpPr>
          <p:cNvPr id="166" name="Google Shape;166;p21"/>
          <p:cNvSpPr txBox="1"/>
          <p:nvPr/>
        </p:nvSpPr>
        <p:spPr>
          <a:xfrm>
            <a:off x="1688511" y="3802260"/>
            <a:ext cx="1828800" cy="4619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FF0000"/>
                </a:solidFill>
                <a:latin typeface="Calibri"/>
                <a:ea typeface="Calibri"/>
                <a:cs typeface="Calibri"/>
                <a:sym typeface="Calibri"/>
              </a:rPr>
              <a:t>FATS</a:t>
            </a:r>
            <a:endParaRPr/>
          </a:p>
        </p:txBody>
      </p:sp>
      <p:sp>
        <p:nvSpPr>
          <p:cNvPr id="167" name="Google Shape;167;p21"/>
          <p:cNvSpPr txBox="1"/>
          <p:nvPr/>
        </p:nvSpPr>
        <p:spPr>
          <a:xfrm>
            <a:off x="6934200" y="2362200"/>
            <a:ext cx="1828800" cy="4619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964D00"/>
                </a:solidFill>
                <a:latin typeface="Calibri"/>
                <a:ea typeface="Calibri"/>
                <a:cs typeface="Calibri"/>
                <a:sym typeface="Calibri"/>
              </a:rPr>
              <a:t>GLUCOSE</a:t>
            </a:r>
            <a:endParaRPr/>
          </a:p>
        </p:txBody>
      </p:sp>
      <p:sp>
        <p:nvSpPr>
          <p:cNvPr id="168" name="Google Shape;168;p21"/>
          <p:cNvSpPr txBox="1"/>
          <p:nvPr/>
        </p:nvSpPr>
        <p:spPr>
          <a:xfrm>
            <a:off x="5562600" y="4038600"/>
            <a:ext cx="1828800" cy="4619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964D00"/>
                </a:solidFill>
                <a:latin typeface="Calibri"/>
                <a:ea typeface="Calibri"/>
                <a:cs typeface="Calibri"/>
                <a:sym typeface="Calibri"/>
              </a:rPr>
              <a:t>STARCH</a:t>
            </a:r>
            <a:endParaRPr/>
          </a:p>
        </p:txBody>
      </p:sp>
      <p:sp>
        <p:nvSpPr>
          <p:cNvPr id="169" name="Google Shape;169;p21"/>
          <p:cNvSpPr txBox="1"/>
          <p:nvPr/>
        </p:nvSpPr>
        <p:spPr>
          <a:xfrm>
            <a:off x="1179422" y="5889823"/>
            <a:ext cx="1828800" cy="4619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0000FF"/>
                </a:solidFill>
                <a:latin typeface="Calibri"/>
                <a:ea typeface="Calibri"/>
                <a:cs typeface="Calibri"/>
                <a:sym typeface="Calibri"/>
              </a:rPr>
              <a:t>PROTEINS</a:t>
            </a:r>
            <a:endParaRPr/>
          </a:p>
        </p:txBody>
      </p:sp>
      <p:sp>
        <p:nvSpPr>
          <p:cNvPr id="170" name="Google Shape;170;p21"/>
          <p:cNvSpPr txBox="1"/>
          <p:nvPr/>
        </p:nvSpPr>
        <p:spPr>
          <a:xfrm>
            <a:off x="3517311" y="1600200"/>
            <a:ext cx="2959689"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964D00"/>
                </a:solidFill>
                <a:latin typeface="Calibri"/>
                <a:ea typeface="Calibri"/>
                <a:cs typeface="Calibri"/>
                <a:sym typeface="Calibri"/>
              </a:rPr>
              <a:t>CARBOHYDRATES:</a:t>
            </a:r>
            <a:endParaRPr/>
          </a:p>
        </p:txBody>
      </p:sp>
      <p:pic>
        <p:nvPicPr>
          <p:cNvPr id="171" name="Google Shape;171;p21" descr="fat06.png"/>
          <p:cNvPicPr preferRelativeResize="0"/>
          <p:nvPr/>
        </p:nvPicPr>
        <p:blipFill rotWithShape="1">
          <a:blip r:embed="rId3">
            <a:alphaModFix/>
          </a:blip>
          <a:srcRect/>
          <a:stretch/>
        </p:blipFill>
        <p:spPr>
          <a:xfrm>
            <a:off x="1208724" y="1280488"/>
            <a:ext cx="1905000" cy="2857500"/>
          </a:xfrm>
          <a:prstGeom prst="rect">
            <a:avLst/>
          </a:prstGeom>
          <a:noFill/>
          <a:ln>
            <a:noFill/>
          </a:ln>
        </p:spPr>
      </p:pic>
      <p:pic>
        <p:nvPicPr>
          <p:cNvPr id="172" name="Google Shape;172;p21" descr="starch 06.png"/>
          <p:cNvPicPr preferRelativeResize="0"/>
          <p:nvPr/>
        </p:nvPicPr>
        <p:blipFill rotWithShape="1">
          <a:blip r:embed="rId4">
            <a:alphaModFix/>
          </a:blip>
          <a:srcRect/>
          <a:stretch/>
        </p:blipFill>
        <p:spPr>
          <a:xfrm rot="-1763165">
            <a:off x="4356100" y="2419350"/>
            <a:ext cx="3176588" cy="2119313"/>
          </a:xfrm>
          <a:prstGeom prst="rect">
            <a:avLst/>
          </a:prstGeom>
          <a:noFill/>
          <a:ln>
            <a:noFill/>
          </a:ln>
        </p:spPr>
      </p:pic>
      <p:pic>
        <p:nvPicPr>
          <p:cNvPr id="173" name="Google Shape;173;p21" descr="glucose labeled06.png"/>
          <p:cNvPicPr preferRelativeResize="0"/>
          <p:nvPr/>
        </p:nvPicPr>
        <p:blipFill rotWithShape="1">
          <a:blip r:embed="rId5">
            <a:alphaModFix/>
          </a:blip>
          <a:srcRect/>
          <a:stretch/>
        </p:blipFill>
        <p:spPr>
          <a:xfrm>
            <a:off x="6771584" y="1270594"/>
            <a:ext cx="1599893" cy="1066595"/>
          </a:xfrm>
          <a:prstGeom prst="rect">
            <a:avLst/>
          </a:prstGeom>
          <a:noFill/>
          <a:ln>
            <a:noFill/>
          </a:ln>
        </p:spPr>
      </p:pic>
      <p:pic>
        <p:nvPicPr>
          <p:cNvPr id="174" name="Google Shape;174;p21" descr="protein 06.png"/>
          <p:cNvPicPr preferRelativeResize="0"/>
          <p:nvPr/>
        </p:nvPicPr>
        <p:blipFill rotWithShape="1">
          <a:blip r:embed="rId6">
            <a:alphaModFix/>
          </a:blip>
          <a:srcRect/>
          <a:stretch/>
        </p:blipFill>
        <p:spPr>
          <a:xfrm>
            <a:off x="574757" y="4264223"/>
            <a:ext cx="2438400" cy="1625600"/>
          </a:xfrm>
          <a:prstGeom prst="rect">
            <a:avLst/>
          </a:prstGeom>
          <a:noFill/>
          <a:ln>
            <a:noFill/>
          </a:ln>
        </p:spPr>
      </p:pic>
      <p:sp>
        <p:nvSpPr>
          <p:cNvPr id="175" name="Google Shape;175;p21"/>
          <p:cNvSpPr txBox="1"/>
          <p:nvPr/>
        </p:nvSpPr>
        <p:spPr>
          <a:xfrm>
            <a:off x="3612887" y="4865783"/>
            <a:ext cx="5057632" cy="107721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What </a:t>
            </a:r>
            <a:r>
              <a:rPr lang="en-US" sz="3200" b="1">
                <a:solidFill>
                  <a:schemeClr val="dk1"/>
                </a:solidFill>
                <a:latin typeface="Calibri"/>
                <a:ea typeface="Calibri"/>
                <a:cs typeface="Calibri"/>
                <a:sym typeface="Calibri"/>
              </a:rPr>
              <a:t>atoms</a:t>
            </a:r>
            <a:r>
              <a:rPr lang="en-US" sz="3200">
                <a:solidFill>
                  <a:schemeClr val="dk1"/>
                </a:solidFill>
                <a:latin typeface="Calibri"/>
                <a:ea typeface="Calibri"/>
                <a:cs typeface="Calibri"/>
                <a:sym typeface="Calibri"/>
              </a:rPr>
              <a:t> are organic molecules in cells made of?</a:t>
            </a:r>
            <a:endParaRPr/>
          </a:p>
        </p:txBody>
      </p:sp>
      <p:sp>
        <p:nvSpPr>
          <p:cNvPr id="176" name="Google Shape;176;p21"/>
          <p:cNvSpPr txBox="1">
            <a:spLocks noGrp="1"/>
          </p:cNvSpPr>
          <p:nvPr>
            <p:ph type="sldNum" idx="12"/>
          </p:nvPr>
        </p:nvSpPr>
        <p:spPr>
          <a:xfrm>
            <a:off x="6553200" y="6411574"/>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2000">
                <a:solidFill>
                  <a:srgbClr val="888888"/>
                </a:solidFill>
                <a:latin typeface="Arial"/>
                <a:ea typeface="Arial"/>
                <a:cs typeface="Arial"/>
                <a:sym typeface="Arial"/>
              </a:rPr>
              <a:t>12</a:t>
            </a:fld>
            <a:endParaRPr sz="2000">
              <a:solidFill>
                <a:srgbClr val="888888"/>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2"/>
          <p:cNvSpPr txBox="1">
            <a:spLocks noGrp="1"/>
          </p:cNvSpPr>
          <p:nvPr>
            <p:ph type="title"/>
          </p:nvPr>
        </p:nvSpPr>
        <p:spPr>
          <a:xfrm>
            <a:off x="457200" y="229983"/>
            <a:ext cx="8229600" cy="9924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Minerals in Cells</a:t>
            </a:r>
            <a:endParaRPr/>
          </a:p>
        </p:txBody>
      </p:sp>
      <p:sp>
        <p:nvSpPr>
          <p:cNvPr id="183" name="Google Shape;183;p22"/>
          <p:cNvSpPr txBox="1">
            <a:spLocks noGrp="1"/>
          </p:cNvSpPr>
          <p:nvPr>
            <p:ph type="body" idx="1"/>
          </p:nvPr>
        </p:nvSpPr>
        <p:spPr>
          <a:xfrm>
            <a:off x="457200" y="1600200"/>
            <a:ext cx="4038600" cy="48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800"/>
              <a:buFont typeface="Arial"/>
              <a:buNone/>
            </a:pPr>
            <a:r>
              <a:rPr lang="en-US" sz="2800" b="0" i="0" u="none" strike="noStrike" cap="none">
                <a:solidFill>
                  <a:schemeClr val="dk1"/>
                </a:solidFill>
                <a:latin typeface="Calibri"/>
                <a:ea typeface="Calibri"/>
                <a:cs typeface="Calibri"/>
                <a:sym typeface="Calibri"/>
              </a:rPr>
              <a:t>Cells also contain minerals that are used </a:t>
            </a:r>
            <a:br>
              <a:rPr lang="en-US" sz="2800" b="0" i="0" u="none" strike="noStrike" cap="none">
                <a:solidFill>
                  <a:schemeClr val="dk1"/>
                </a:solidFill>
                <a:latin typeface="Calibri"/>
                <a:ea typeface="Calibri"/>
                <a:cs typeface="Calibri"/>
                <a:sym typeface="Calibri"/>
              </a:rPr>
            </a:br>
            <a:r>
              <a:rPr lang="en-US" sz="2800" b="0" i="0" u="none" strike="noStrike" cap="none">
                <a:solidFill>
                  <a:schemeClr val="dk1"/>
                </a:solidFill>
                <a:latin typeface="Calibri"/>
                <a:ea typeface="Calibri"/>
                <a:cs typeface="Calibri"/>
                <a:sym typeface="Calibri"/>
              </a:rPr>
              <a:t>for cell functions.  These minerals have different kinds of atoms, including:</a:t>
            </a:r>
            <a:endParaRPr/>
          </a:p>
          <a:p>
            <a:pPr marL="342900" marR="0" lvl="0" indent="-34290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Nitrogen</a:t>
            </a:r>
            <a:endParaRPr/>
          </a:p>
          <a:p>
            <a:pPr marL="342900" marR="0" lvl="0" indent="-34290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Phosphorous</a:t>
            </a:r>
            <a:endParaRPr/>
          </a:p>
          <a:p>
            <a:pPr marL="342900" marR="0" lvl="0" indent="-34290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Calcium</a:t>
            </a:r>
            <a:endParaRPr/>
          </a:p>
          <a:p>
            <a:pPr marL="342900" marR="0" lvl="0" indent="-34290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Sodium</a:t>
            </a:r>
            <a:endParaRPr/>
          </a:p>
        </p:txBody>
      </p:sp>
      <p:pic>
        <p:nvPicPr>
          <p:cNvPr id="184" name="Google Shape;184;p22"/>
          <p:cNvPicPr preferRelativeResize="0"/>
          <p:nvPr/>
        </p:nvPicPr>
        <p:blipFill rotWithShape="1">
          <a:blip r:embed="rId3">
            <a:alphaModFix/>
          </a:blip>
          <a:srcRect/>
          <a:stretch/>
        </p:blipFill>
        <p:spPr>
          <a:xfrm>
            <a:off x="5029200" y="2590800"/>
            <a:ext cx="1058228" cy="838200"/>
          </a:xfrm>
          <a:prstGeom prst="rect">
            <a:avLst/>
          </a:prstGeom>
          <a:noFill/>
          <a:ln>
            <a:noFill/>
          </a:ln>
        </p:spPr>
      </p:pic>
      <p:pic>
        <p:nvPicPr>
          <p:cNvPr id="185" name="Google Shape;185;p22"/>
          <p:cNvPicPr preferRelativeResize="0"/>
          <p:nvPr/>
        </p:nvPicPr>
        <p:blipFill rotWithShape="1">
          <a:blip r:embed="rId3">
            <a:alphaModFix/>
          </a:blip>
          <a:srcRect/>
          <a:stretch/>
        </p:blipFill>
        <p:spPr>
          <a:xfrm>
            <a:off x="7543800" y="5029200"/>
            <a:ext cx="1058228" cy="838200"/>
          </a:xfrm>
          <a:prstGeom prst="rect">
            <a:avLst/>
          </a:prstGeom>
          <a:noFill/>
          <a:ln>
            <a:noFill/>
          </a:ln>
        </p:spPr>
      </p:pic>
      <p:pic>
        <p:nvPicPr>
          <p:cNvPr id="186" name="Google Shape;186;p22"/>
          <p:cNvPicPr preferRelativeResize="0"/>
          <p:nvPr/>
        </p:nvPicPr>
        <p:blipFill rotWithShape="1">
          <a:blip r:embed="rId3">
            <a:alphaModFix/>
          </a:blip>
          <a:srcRect/>
          <a:stretch/>
        </p:blipFill>
        <p:spPr>
          <a:xfrm>
            <a:off x="7162800" y="1447800"/>
            <a:ext cx="1058228" cy="838200"/>
          </a:xfrm>
          <a:prstGeom prst="rect">
            <a:avLst/>
          </a:prstGeom>
          <a:noFill/>
          <a:ln>
            <a:noFill/>
          </a:ln>
        </p:spPr>
      </p:pic>
      <p:pic>
        <p:nvPicPr>
          <p:cNvPr id="187" name="Google Shape;187;p22"/>
          <p:cNvPicPr preferRelativeResize="0"/>
          <p:nvPr/>
        </p:nvPicPr>
        <p:blipFill rotWithShape="1">
          <a:blip r:embed="rId4">
            <a:alphaModFix/>
          </a:blip>
          <a:srcRect/>
          <a:stretch/>
        </p:blipFill>
        <p:spPr>
          <a:xfrm>
            <a:off x="6858000" y="2819400"/>
            <a:ext cx="2171700" cy="1996966"/>
          </a:xfrm>
          <a:prstGeom prst="rect">
            <a:avLst/>
          </a:prstGeom>
          <a:noFill/>
          <a:ln>
            <a:noFill/>
          </a:ln>
        </p:spPr>
      </p:pic>
      <p:pic>
        <p:nvPicPr>
          <p:cNvPr id="188" name="Google Shape;188;p22"/>
          <p:cNvPicPr preferRelativeResize="0"/>
          <p:nvPr/>
        </p:nvPicPr>
        <p:blipFill rotWithShape="1">
          <a:blip r:embed="rId4">
            <a:alphaModFix/>
          </a:blip>
          <a:srcRect/>
          <a:stretch/>
        </p:blipFill>
        <p:spPr>
          <a:xfrm>
            <a:off x="2209800" y="4565631"/>
            <a:ext cx="2171700" cy="1996966"/>
          </a:xfrm>
          <a:prstGeom prst="rect">
            <a:avLst/>
          </a:prstGeom>
          <a:noFill/>
          <a:ln>
            <a:noFill/>
          </a:ln>
        </p:spPr>
      </p:pic>
      <p:pic>
        <p:nvPicPr>
          <p:cNvPr id="189" name="Google Shape;189;p22"/>
          <p:cNvPicPr preferRelativeResize="0"/>
          <p:nvPr/>
        </p:nvPicPr>
        <p:blipFill rotWithShape="1">
          <a:blip r:embed="rId5">
            <a:alphaModFix/>
          </a:blip>
          <a:srcRect/>
          <a:stretch/>
        </p:blipFill>
        <p:spPr>
          <a:xfrm>
            <a:off x="4198535" y="1171365"/>
            <a:ext cx="1879600" cy="1455174"/>
          </a:xfrm>
          <a:prstGeom prst="rect">
            <a:avLst/>
          </a:prstGeom>
          <a:noFill/>
          <a:ln>
            <a:noFill/>
          </a:ln>
        </p:spPr>
      </p:pic>
      <p:pic>
        <p:nvPicPr>
          <p:cNvPr id="190" name="Google Shape;190;p22"/>
          <p:cNvPicPr preferRelativeResize="0"/>
          <p:nvPr/>
        </p:nvPicPr>
        <p:blipFill rotWithShape="1">
          <a:blip r:embed="rId5">
            <a:alphaModFix/>
          </a:blip>
          <a:srcRect/>
          <a:stretch/>
        </p:blipFill>
        <p:spPr>
          <a:xfrm>
            <a:off x="4038600" y="3810000"/>
            <a:ext cx="1879600" cy="1455174"/>
          </a:xfrm>
          <a:prstGeom prst="rect">
            <a:avLst/>
          </a:prstGeom>
          <a:noFill/>
          <a:ln>
            <a:noFill/>
          </a:ln>
        </p:spPr>
      </p:pic>
      <p:pic>
        <p:nvPicPr>
          <p:cNvPr id="191" name="Google Shape;191;p22"/>
          <p:cNvPicPr preferRelativeResize="0"/>
          <p:nvPr/>
        </p:nvPicPr>
        <p:blipFill rotWithShape="1">
          <a:blip r:embed="rId6">
            <a:alphaModFix/>
          </a:blip>
          <a:srcRect/>
          <a:stretch/>
        </p:blipFill>
        <p:spPr>
          <a:xfrm>
            <a:off x="6248400" y="5334000"/>
            <a:ext cx="939800" cy="703750"/>
          </a:xfrm>
          <a:prstGeom prst="rect">
            <a:avLst/>
          </a:prstGeom>
          <a:noFill/>
          <a:ln>
            <a:noFill/>
          </a:ln>
        </p:spPr>
      </p:pic>
      <p:pic>
        <p:nvPicPr>
          <p:cNvPr id="192" name="Google Shape;192;p22"/>
          <p:cNvPicPr preferRelativeResize="0"/>
          <p:nvPr/>
        </p:nvPicPr>
        <p:blipFill rotWithShape="1">
          <a:blip r:embed="rId6">
            <a:alphaModFix/>
          </a:blip>
          <a:srcRect/>
          <a:stretch/>
        </p:blipFill>
        <p:spPr>
          <a:xfrm>
            <a:off x="4495800" y="5715000"/>
            <a:ext cx="939800" cy="703750"/>
          </a:xfrm>
          <a:prstGeom prst="rect">
            <a:avLst/>
          </a:prstGeom>
          <a:noFill/>
          <a:ln>
            <a:noFill/>
          </a:ln>
        </p:spPr>
      </p:pic>
      <p:pic>
        <p:nvPicPr>
          <p:cNvPr id="193" name="Google Shape;193;p22"/>
          <p:cNvPicPr preferRelativeResize="0"/>
          <p:nvPr/>
        </p:nvPicPr>
        <p:blipFill rotWithShape="1">
          <a:blip r:embed="rId6">
            <a:alphaModFix/>
          </a:blip>
          <a:srcRect/>
          <a:stretch/>
        </p:blipFill>
        <p:spPr>
          <a:xfrm>
            <a:off x="6324600" y="2819400"/>
            <a:ext cx="939800" cy="703750"/>
          </a:xfrm>
          <a:prstGeom prst="rect">
            <a:avLst/>
          </a:prstGeom>
          <a:noFill/>
          <a:ln>
            <a:noFill/>
          </a:ln>
        </p:spPr>
      </p:pic>
      <p:sp>
        <p:nvSpPr>
          <p:cNvPr id="194" name="Google Shape;194;p22"/>
          <p:cNvSpPr txBox="1">
            <a:spLocks noGrp="1"/>
          </p:cNvSpPr>
          <p:nvPr>
            <p:ph type="sldNum" idx="12"/>
          </p:nvPr>
        </p:nvSpPr>
        <p:spPr>
          <a:xfrm>
            <a:off x="6553200" y="6411574"/>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2000">
                <a:solidFill>
                  <a:srgbClr val="888888"/>
                </a:solidFill>
                <a:latin typeface="Arial"/>
                <a:ea typeface="Arial"/>
                <a:cs typeface="Arial"/>
                <a:sym typeface="Arial"/>
              </a:rPr>
              <a:t>13</a:t>
            </a:fld>
            <a:endParaRPr sz="2000">
              <a:solidFill>
                <a:srgbClr val="888888"/>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Minerals in the Body</a:t>
            </a:r>
            <a:endParaRPr lang="en-US" dirty="0"/>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pic>
        <p:nvPicPr>
          <p:cNvPr id="2050" name="Picture 2" descr="Image result for functions of minerals in the bo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2254" y="1287788"/>
            <a:ext cx="4239492" cy="528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073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3"/>
          <p:cNvSpPr txBox="1">
            <a:spLocks noGrp="1"/>
          </p:cNvSpPr>
          <p:nvPr>
            <p:ph type="title"/>
          </p:nvPr>
        </p:nvSpPr>
        <p:spPr>
          <a:xfrm>
            <a:off x="213360" y="208234"/>
            <a:ext cx="854964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US" sz="3959" b="0" i="0" u="none" strike="noStrike" cap="none">
                <a:solidFill>
                  <a:schemeClr val="dk1"/>
                </a:solidFill>
                <a:latin typeface="Calibri"/>
                <a:ea typeface="Calibri"/>
                <a:cs typeface="Calibri"/>
                <a:sym typeface="Calibri"/>
              </a:rPr>
              <a:t>Which molecules have chemical energy?</a:t>
            </a:r>
            <a:endParaRPr/>
          </a:p>
        </p:txBody>
      </p:sp>
      <p:sp>
        <p:nvSpPr>
          <p:cNvPr id="201" name="Google Shape;201;p23"/>
          <p:cNvSpPr txBox="1"/>
          <p:nvPr/>
        </p:nvSpPr>
        <p:spPr>
          <a:xfrm>
            <a:off x="2398622" y="5935627"/>
            <a:ext cx="1828800" cy="4619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0000FF"/>
                </a:solidFill>
                <a:latin typeface="Calibri"/>
                <a:ea typeface="Calibri"/>
                <a:cs typeface="Calibri"/>
                <a:sym typeface="Calibri"/>
              </a:rPr>
              <a:t>PROTEINS</a:t>
            </a:r>
            <a:endParaRPr/>
          </a:p>
        </p:txBody>
      </p:sp>
      <p:pic>
        <p:nvPicPr>
          <p:cNvPr id="202" name="Google Shape;202;p23" descr="fat06.png"/>
          <p:cNvPicPr preferRelativeResize="0"/>
          <p:nvPr/>
        </p:nvPicPr>
        <p:blipFill rotWithShape="1">
          <a:blip r:embed="rId3">
            <a:alphaModFix/>
          </a:blip>
          <a:srcRect/>
          <a:stretch/>
        </p:blipFill>
        <p:spPr>
          <a:xfrm>
            <a:off x="424559" y="1452527"/>
            <a:ext cx="1905000" cy="2857500"/>
          </a:xfrm>
          <a:prstGeom prst="rect">
            <a:avLst/>
          </a:prstGeom>
          <a:noFill/>
          <a:ln>
            <a:noFill/>
          </a:ln>
        </p:spPr>
      </p:pic>
      <p:pic>
        <p:nvPicPr>
          <p:cNvPr id="203" name="Google Shape;203;p23" descr="starch 06.png"/>
          <p:cNvPicPr preferRelativeResize="0"/>
          <p:nvPr/>
        </p:nvPicPr>
        <p:blipFill rotWithShape="1">
          <a:blip r:embed="rId4">
            <a:alphaModFix/>
          </a:blip>
          <a:srcRect/>
          <a:stretch/>
        </p:blipFill>
        <p:spPr>
          <a:xfrm rot="-1763165">
            <a:off x="4013507" y="2126289"/>
            <a:ext cx="3176588" cy="2119313"/>
          </a:xfrm>
          <a:prstGeom prst="rect">
            <a:avLst/>
          </a:prstGeom>
          <a:noFill/>
          <a:ln>
            <a:noFill/>
          </a:ln>
        </p:spPr>
      </p:pic>
      <p:pic>
        <p:nvPicPr>
          <p:cNvPr id="204" name="Google Shape;204;p23" descr="glucose labeled06.png"/>
          <p:cNvPicPr preferRelativeResize="0"/>
          <p:nvPr/>
        </p:nvPicPr>
        <p:blipFill rotWithShape="1">
          <a:blip r:embed="rId5">
            <a:alphaModFix/>
          </a:blip>
          <a:srcRect/>
          <a:stretch/>
        </p:blipFill>
        <p:spPr>
          <a:xfrm>
            <a:off x="6945795" y="1590262"/>
            <a:ext cx="1376570" cy="917713"/>
          </a:xfrm>
          <a:prstGeom prst="rect">
            <a:avLst/>
          </a:prstGeom>
          <a:noFill/>
          <a:ln>
            <a:noFill/>
          </a:ln>
        </p:spPr>
      </p:pic>
      <p:pic>
        <p:nvPicPr>
          <p:cNvPr id="205" name="Google Shape;205;p23" descr="protein 06.png"/>
          <p:cNvPicPr preferRelativeResize="0"/>
          <p:nvPr/>
        </p:nvPicPr>
        <p:blipFill rotWithShape="1">
          <a:blip r:embed="rId6">
            <a:alphaModFix/>
          </a:blip>
          <a:srcRect/>
          <a:stretch/>
        </p:blipFill>
        <p:spPr>
          <a:xfrm>
            <a:off x="1793957" y="4310027"/>
            <a:ext cx="2438400" cy="1625600"/>
          </a:xfrm>
          <a:prstGeom prst="rect">
            <a:avLst/>
          </a:prstGeom>
          <a:noFill/>
          <a:ln>
            <a:noFill/>
          </a:ln>
        </p:spPr>
      </p:pic>
      <p:sp>
        <p:nvSpPr>
          <p:cNvPr id="206" name="Google Shape;206;p23"/>
          <p:cNvSpPr txBox="1"/>
          <p:nvPr/>
        </p:nvSpPr>
        <p:spPr>
          <a:xfrm>
            <a:off x="904346" y="3974299"/>
            <a:ext cx="1828800" cy="4619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FF0000"/>
                </a:solidFill>
                <a:latin typeface="Calibri"/>
                <a:ea typeface="Calibri"/>
                <a:cs typeface="Calibri"/>
                <a:sym typeface="Calibri"/>
              </a:rPr>
              <a:t>FATS</a:t>
            </a:r>
            <a:endParaRPr/>
          </a:p>
        </p:txBody>
      </p:sp>
      <p:sp>
        <p:nvSpPr>
          <p:cNvPr id="207" name="Google Shape;207;p23"/>
          <p:cNvSpPr txBox="1"/>
          <p:nvPr/>
        </p:nvSpPr>
        <p:spPr>
          <a:xfrm>
            <a:off x="6934200" y="2362200"/>
            <a:ext cx="1828800" cy="4619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964D00"/>
                </a:solidFill>
                <a:latin typeface="Calibri"/>
                <a:ea typeface="Calibri"/>
                <a:cs typeface="Calibri"/>
                <a:sym typeface="Calibri"/>
              </a:rPr>
              <a:t>GLUCOSE</a:t>
            </a:r>
            <a:endParaRPr/>
          </a:p>
        </p:txBody>
      </p:sp>
      <p:sp>
        <p:nvSpPr>
          <p:cNvPr id="208" name="Google Shape;208;p23"/>
          <p:cNvSpPr txBox="1"/>
          <p:nvPr/>
        </p:nvSpPr>
        <p:spPr>
          <a:xfrm>
            <a:off x="5220007" y="3745539"/>
            <a:ext cx="1828800" cy="4619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964D00"/>
                </a:solidFill>
                <a:latin typeface="Calibri"/>
                <a:ea typeface="Calibri"/>
                <a:cs typeface="Calibri"/>
                <a:sym typeface="Calibri"/>
              </a:rPr>
              <a:t>STARCH</a:t>
            </a:r>
            <a:endParaRPr/>
          </a:p>
        </p:txBody>
      </p:sp>
      <p:sp>
        <p:nvSpPr>
          <p:cNvPr id="209" name="Google Shape;209;p23"/>
          <p:cNvSpPr txBox="1"/>
          <p:nvPr/>
        </p:nvSpPr>
        <p:spPr>
          <a:xfrm>
            <a:off x="3631611" y="2016644"/>
            <a:ext cx="2959689"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964D00"/>
                </a:solidFill>
                <a:latin typeface="Calibri"/>
                <a:ea typeface="Calibri"/>
                <a:cs typeface="Calibri"/>
                <a:sym typeface="Calibri"/>
              </a:rPr>
              <a:t>CARBOHYDRATES:</a:t>
            </a:r>
            <a:endParaRPr/>
          </a:p>
        </p:txBody>
      </p:sp>
      <p:pic>
        <p:nvPicPr>
          <p:cNvPr id="210" name="Google Shape;210;p23" descr="water labeled06.png"/>
          <p:cNvPicPr preferRelativeResize="0"/>
          <p:nvPr/>
        </p:nvPicPr>
        <p:blipFill rotWithShape="1">
          <a:blip r:embed="rId7">
            <a:alphaModFix/>
          </a:blip>
          <a:srcRect/>
          <a:stretch/>
        </p:blipFill>
        <p:spPr>
          <a:xfrm rot="2468264">
            <a:off x="4655621" y="5055162"/>
            <a:ext cx="969960" cy="646639"/>
          </a:xfrm>
          <a:prstGeom prst="rect">
            <a:avLst/>
          </a:prstGeom>
          <a:noFill/>
          <a:ln>
            <a:noFill/>
          </a:ln>
        </p:spPr>
      </p:pic>
      <p:sp>
        <p:nvSpPr>
          <p:cNvPr id="211" name="Google Shape;211;p23"/>
          <p:cNvSpPr txBox="1"/>
          <p:nvPr/>
        </p:nvSpPr>
        <p:spPr>
          <a:xfrm>
            <a:off x="5336670" y="5347241"/>
            <a:ext cx="1254630" cy="4619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7030A0"/>
                </a:solidFill>
                <a:latin typeface="Calibri"/>
                <a:ea typeface="Calibri"/>
                <a:cs typeface="Calibri"/>
                <a:sym typeface="Calibri"/>
              </a:rPr>
              <a:t>WATER</a:t>
            </a:r>
            <a:endParaRPr/>
          </a:p>
        </p:txBody>
      </p:sp>
      <p:pic>
        <p:nvPicPr>
          <p:cNvPr id="212" name="Google Shape;212;p23"/>
          <p:cNvPicPr preferRelativeResize="0"/>
          <p:nvPr/>
        </p:nvPicPr>
        <p:blipFill rotWithShape="1">
          <a:blip r:embed="rId8">
            <a:alphaModFix/>
          </a:blip>
          <a:srcRect/>
          <a:stretch/>
        </p:blipFill>
        <p:spPr>
          <a:xfrm>
            <a:off x="6990829" y="4344846"/>
            <a:ext cx="1070678" cy="828912"/>
          </a:xfrm>
          <a:prstGeom prst="rect">
            <a:avLst/>
          </a:prstGeom>
          <a:noFill/>
          <a:ln>
            <a:noFill/>
          </a:ln>
        </p:spPr>
      </p:pic>
      <p:sp>
        <p:nvSpPr>
          <p:cNvPr id="213" name="Google Shape;213;p23"/>
          <p:cNvSpPr txBox="1"/>
          <p:nvPr/>
        </p:nvSpPr>
        <p:spPr>
          <a:xfrm>
            <a:off x="6838122" y="5147499"/>
            <a:ext cx="1577008"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7030A0"/>
                </a:solidFill>
                <a:latin typeface="Calibri"/>
                <a:ea typeface="Calibri"/>
                <a:cs typeface="Calibri"/>
                <a:sym typeface="Calibri"/>
              </a:rPr>
              <a:t>MINERALS</a:t>
            </a:r>
            <a:endParaRPr sz="2400" b="1">
              <a:solidFill>
                <a:srgbClr val="7030A0"/>
              </a:solidFill>
              <a:latin typeface="Calibri"/>
              <a:ea typeface="Calibri"/>
              <a:cs typeface="Calibri"/>
              <a:sym typeface="Calibri"/>
            </a:endParaRPr>
          </a:p>
        </p:txBody>
      </p:sp>
      <p:sp>
        <p:nvSpPr>
          <p:cNvPr id="214" name="Google Shape;214;p23"/>
          <p:cNvSpPr txBox="1">
            <a:spLocks noGrp="1"/>
          </p:cNvSpPr>
          <p:nvPr>
            <p:ph type="sldNum" idx="12"/>
          </p:nvPr>
        </p:nvSpPr>
        <p:spPr>
          <a:xfrm>
            <a:off x="6553200" y="6411574"/>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2000">
                <a:solidFill>
                  <a:srgbClr val="888888"/>
                </a:solidFill>
                <a:latin typeface="Arial"/>
                <a:ea typeface="Arial"/>
                <a:cs typeface="Arial"/>
                <a:sym typeface="Arial"/>
              </a:rPr>
              <a:t>15</a:t>
            </a:fld>
            <a:endParaRPr sz="2000">
              <a:solidFill>
                <a:srgbClr val="888888"/>
              </a:solidFill>
              <a:latin typeface="Arial"/>
              <a:ea typeface="Arial"/>
              <a:cs typeface="Arial"/>
              <a:sym typeface="Arial"/>
            </a:endParaRPr>
          </a:p>
        </p:txBody>
      </p:sp>
      <p:sp>
        <p:nvSpPr>
          <p:cNvPr id="2" name="TextBox 1"/>
          <p:cNvSpPr txBox="1"/>
          <p:nvPr/>
        </p:nvSpPr>
        <p:spPr>
          <a:xfrm>
            <a:off x="213359" y="4641273"/>
            <a:ext cx="2116199" cy="1477328"/>
          </a:xfrm>
          <a:prstGeom prst="rect">
            <a:avLst/>
          </a:prstGeom>
          <a:noFill/>
        </p:spPr>
        <p:txBody>
          <a:bodyPr wrap="square" rtlCol="0">
            <a:spAutoFit/>
          </a:bodyPr>
          <a:lstStyle/>
          <a:p>
            <a:r>
              <a:rPr lang="en-US" sz="1800" b="1" u="sng" dirty="0" smtClean="0"/>
              <a:t>Remember: </a:t>
            </a:r>
            <a:r>
              <a:rPr lang="en-US" sz="1800" b="1" dirty="0" smtClean="0"/>
              <a:t>Yellow bonds are high energy </a:t>
            </a:r>
            <a:r>
              <a:rPr lang="en-US" sz="1800" dirty="0" smtClean="0"/>
              <a:t>and </a:t>
            </a:r>
            <a:r>
              <a:rPr lang="en-US" sz="1800" b="1" dirty="0" smtClean="0"/>
              <a:t>gray bonds are low energy</a:t>
            </a:r>
            <a:endParaRPr lang="en-US" sz="18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0437"/>
            <a:ext cx="8229600" cy="992402"/>
          </a:xfrm>
        </p:spPr>
        <p:txBody>
          <a:bodyPr/>
          <a:lstStyle/>
          <a:p>
            <a:pPr lvl="0" eaLnBrk="0" fontAlgn="base" hangingPunct="0">
              <a:spcBef>
                <a:spcPct val="0"/>
              </a:spcBef>
              <a:spcAft>
                <a:spcPct val="0"/>
              </a:spcAft>
            </a:pPr>
            <a:r>
              <a:rPr lang="en-US" altLang="en-US" sz="1400" b="1" dirty="0">
                <a:solidFill>
                  <a:schemeClr val="tx1"/>
                </a:solidFill>
                <a:latin typeface="Arial" panose="020B0604020202020204" pitchFamily="34" charset="0"/>
                <a:ea typeface="Arial" panose="020B0604020202020204" pitchFamily="34" charset="0"/>
              </a:rPr>
              <a:t>Connecting back to the Food Label analysis</a:t>
            </a:r>
            <a:r>
              <a:rPr lang="en-US" altLang="en-US" sz="1400" dirty="0">
                <a:solidFill>
                  <a:schemeClr val="tx1"/>
                </a:solidFill>
                <a:latin typeface="Arial" panose="020B0604020202020204" pitchFamily="34" charset="0"/>
              </a:rPr>
              <a:t/>
            </a:r>
            <a:br>
              <a:rPr lang="en-US" altLang="en-US" sz="1400" dirty="0">
                <a:solidFill>
                  <a:schemeClr val="tx1"/>
                </a:solidFill>
                <a:latin typeface="Arial" panose="020B0604020202020204" pitchFamily="34" charset="0"/>
              </a:rPr>
            </a:br>
            <a:r>
              <a:rPr lang="en-US" altLang="en-US" sz="1400" dirty="0">
                <a:solidFill>
                  <a:schemeClr val="tx1"/>
                </a:solidFill>
                <a:latin typeface="Arial" panose="020B0604020202020204" pitchFamily="34" charset="0"/>
                <a:ea typeface="Arial" panose="020B0604020202020204" pitchFamily="34" charset="0"/>
              </a:rPr>
              <a:t>Review the data you collected about the six different food types in the Food Label analysis activity.  Based on what you have learned, use the </a:t>
            </a:r>
            <a:r>
              <a:rPr lang="en-US" altLang="en-US" sz="1400" dirty="0" err="1">
                <a:solidFill>
                  <a:schemeClr val="tx1"/>
                </a:solidFill>
                <a:latin typeface="Arial" panose="020B0604020202020204" pitchFamily="34" charset="0"/>
                <a:ea typeface="Arial" panose="020B0604020202020204" pitchFamily="34" charset="0"/>
              </a:rPr>
              <a:t>CER</a:t>
            </a:r>
            <a:r>
              <a:rPr lang="en-US" altLang="en-US" sz="1400" dirty="0">
                <a:solidFill>
                  <a:schemeClr val="tx1"/>
                </a:solidFill>
                <a:latin typeface="Arial" panose="020B0604020202020204" pitchFamily="34" charset="0"/>
                <a:ea typeface="Arial" panose="020B0604020202020204" pitchFamily="34" charset="0"/>
              </a:rPr>
              <a:t> organizer to construct an explanation for why the beef and peanuts had significantly higher amounts of chemical energy (Calories) than the foods based on plant parts even though they all had the same mass?</a:t>
            </a:r>
            <a:r>
              <a:rPr lang="en-US" altLang="en-US" sz="1400" dirty="0">
                <a:solidFill>
                  <a:schemeClr val="tx1"/>
                </a:solidFill>
                <a:latin typeface="Arial" panose="020B0604020202020204" pitchFamily="34" charset="0"/>
              </a:rPr>
              <a:t/>
            </a:r>
            <a:br>
              <a:rPr lang="en-US" altLang="en-US" sz="1400" dirty="0">
                <a:solidFill>
                  <a:schemeClr val="tx1"/>
                </a:solidFill>
                <a:latin typeface="Arial" panose="020B0604020202020204" pitchFamily="34" charset="0"/>
              </a:rPr>
            </a:br>
            <a:r>
              <a:rPr lang="en-US" altLang="en-US" sz="2400" dirty="0">
                <a:solidFill>
                  <a:schemeClr val="tx1"/>
                </a:solidFill>
                <a:latin typeface="Arial" panose="020B0604020202020204" pitchFamily="34" charset="0"/>
              </a:rPr>
              <a:t/>
            </a:r>
            <a:br>
              <a:rPr lang="en-US" altLang="en-US" sz="2400" dirty="0">
                <a:solidFill>
                  <a:schemeClr val="tx1"/>
                </a:solidFill>
                <a:latin typeface="Arial" panose="020B0604020202020204" pitchFamily="34" charset="0"/>
              </a:rPr>
            </a:br>
            <a:endParaRPr lang="en-US" sz="14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138548546"/>
              </p:ext>
            </p:extLst>
          </p:nvPr>
        </p:nvGraphicFramePr>
        <p:xfrm>
          <a:off x="360218" y="1712838"/>
          <a:ext cx="8326582" cy="4698736"/>
        </p:xfrm>
        <a:graphic>
          <a:graphicData uri="http://schemas.openxmlformats.org/drawingml/2006/table">
            <a:tbl>
              <a:tblPr>
                <a:tableStyleId>{5940675A-B579-460E-94D1-54222C63F5DA}</a:tableStyleId>
              </a:tblPr>
              <a:tblGrid>
                <a:gridCol w="8326582">
                  <a:extLst>
                    <a:ext uri="{9D8B030D-6E8A-4147-A177-3AD203B41FA5}">
                      <a16:colId xmlns:a16="http://schemas.microsoft.com/office/drawing/2014/main" val="2740746082"/>
                    </a:ext>
                  </a:extLst>
                </a:gridCol>
              </a:tblGrid>
              <a:tr h="1073997">
                <a:tc>
                  <a:txBody>
                    <a:bodyPr/>
                    <a:lstStyle/>
                    <a:p>
                      <a:pPr marL="0" marR="0">
                        <a:lnSpc>
                          <a:spcPct val="115000"/>
                        </a:lnSpc>
                        <a:spcBef>
                          <a:spcPts val="0"/>
                        </a:spcBef>
                        <a:spcAft>
                          <a:spcPts val="0"/>
                        </a:spcAft>
                      </a:pPr>
                      <a:r>
                        <a:rPr lang="en-US" sz="1600" u="sng" dirty="0">
                          <a:effectLst/>
                        </a:rPr>
                        <a:t>Claim</a:t>
                      </a:r>
                      <a:r>
                        <a:rPr lang="en-US" sz="1600" u="sng" dirty="0" smtClean="0">
                          <a:effectLst/>
                        </a:rPr>
                        <a:t>: </a:t>
                      </a:r>
                      <a:r>
                        <a:rPr lang="en-US" sz="1600" u="none" dirty="0" smtClean="0">
                          <a:effectLst/>
                        </a:rPr>
                        <a:t>Peanuts</a:t>
                      </a:r>
                      <a:r>
                        <a:rPr lang="en-US" sz="1600" u="none" baseline="0" dirty="0" smtClean="0">
                          <a:effectLst/>
                        </a:rPr>
                        <a:t> and beef had much higher calories because they have more…. Compared to …..</a:t>
                      </a:r>
                      <a:endParaRPr lang="en-US" sz="16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541633668"/>
                  </a:ext>
                </a:extLst>
              </a:tr>
              <a:tr h="1342496">
                <a:tc>
                  <a:txBody>
                    <a:bodyPr/>
                    <a:lstStyle/>
                    <a:p>
                      <a:pPr marL="0" marR="0">
                        <a:lnSpc>
                          <a:spcPct val="115000"/>
                        </a:lnSpc>
                        <a:spcBef>
                          <a:spcPts val="0"/>
                        </a:spcBef>
                        <a:spcAft>
                          <a:spcPts val="0"/>
                        </a:spcAft>
                      </a:pPr>
                      <a:r>
                        <a:rPr lang="en-US" sz="1600" u="sng" dirty="0" smtClean="0">
                          <a:effectLst/>
                        </a:rPr>
                        <a:t>Evidence: </a:t>
                      </a:r>
                    </a:p>
                    <a:p>
                      <a:pPr marL="0" marR="0">
                        <a:lnSpc>
                          <a:spcPct val="115000"/>
                        </a:lnSpc>
                        <a:spcBef>
                          <a:spcPts val="0"/>
                        </a:spcBef>
                        <a:spcAft>
                          <a:spcPts val="0"/>
                        </a:spcAft>
                      </a:pPr>
                      <a:r>
                        <a:rPr lang="en-US" sz="1600" u="none" dirty="0" smtClean="0">
                          <a:effectLst/>
                          <a:latin typeface="Arial" panose="020B0604020202020204" pitchFamily="34" charset="0"/>
                          <a:ea typeface="Arial" panose="020B0604020202020204" pitchFamily="34" charset="0"/>
                        </a:rPr>
                        <a:t>Give numbers of how many grams</a:t>
                      </a:r>
                      <a:r>
                        <a:rPr lang="en-US" sz="1600" u="none" baseline="0" dirty="0" smtClean="0">
                          <a:effectLst/>
                          <a:latin typeface="Arial" panose="020B0604020202020204" pitchFamily="34" charset="0"/>
                          <a:ea typeface="Arial" panose="020B0604020202020204" pitchFamily="34" charset="0"/>
                        </a:rPr>
                        <a:t> of these molecules they had</a:t>
                      </a:r>
                      <a:endParaRPr lang="en-US" sz="1600" u="none"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718810156"/>
                  </a:ext>
                </a:extLst>
              </a:tr>
              <a:tr h="2282243">
                <a:tc>
                  <a:txBody>
                    <a:bodyPr/>
                    <a:lstStyle/>
                    <a:p>
                      <a:pPr marL="0" marR="0">
                        <a:lnSpc>
                          <a:spcPct val="115000"/>
                        </a:lnSpc>
                        <a:spcBef>
                          <a:spcPts val="0"/>
                        </a:spcBef>
                        <a:spcAft>
                          <a:spcPts val="0"/>
                        </a:spcAft>
                      </a:pPr>
                      <a:r>
                        <a:rPr lang="en-US" sz="1600" u="sng" dirty="0" smtClean="0">
                          <a:effectLst/>
                        </a:rPr>
                        <a:t>Reasoning</a:t>
                      </a:r>
                    </a:p>
                    <a:p>
                      <a:pPr marL="0" marR="0">
                        <a:lnSpc>
                          <a:spcPct val="115000"/>
                        </a:lnSpc>
                        <a:spcBef>
                          <a:spcPts val="0"/>
                        </a:spcBef>
                        <a:spcAft>
                          <a:spcPts val="0"/>
                        </a:spcAft>
                      </a:pPr>
                      <a:endParaRPr lang="en-US" sz="1600" u="sng" dirty="0" smtClean="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600" u="none" dirty="0" smtClean="0">
                          <a:effectLst/>
                          <a:latin typeface="Arial" panose="020B0604020202020204" pitchFamily="34" charset="0"/>
                          <a:ea typeface="Arial" panose="020B0604020202020204" pitchFamily="34" charset="0"/>
                        </a:rPr>
                        <a:t>Explain which</a:t>
                      </a:r>
                      <a:r>
                        <a:rPr lang="en-US" sz="1600" u="none" baseline="0" dirty="0" smtClean="0">
                          <a:effectLst/>
                          <a:latin typeface="Arial" panose="020B0604020202020204" pitchFamily="34" charset="0"/>
                          <a:ea typeface="Arial" panose="020B0604020202020204" pitchFamily="34" charset="0"/>
                        </a:rPr>
                        <a:t> molecules have the highest calorie content and why</a:t>
                      </a:r>
                      <a:endParaRPr lang="en-US" sz="1600" u="none"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2086311435"/>
                  </a:ext>
                </a:extLst>
              </a:tr>
            </a:tbl>
          </a:graphicData>
        </a:graphic>
      </p:graphicFrame>
    </p:spTree>
    <p:extLst>
      <p:ext uri="{BB962C8B-B14F-4D97-AF65-F5344CB8AC3E}">
        <p14:creationId xmlns:p14="http://schemas.microsoft.com/office/powerpoint/2010/main" val="252356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4"/>
          <p:cNvSpPr txBox="1">
            <a:spLocks noGrp="1"/>
          </p:cNvSpPr>
          <p:nvPr>
            <p:ph type="title"/>
          </p:nvPr>
        </p:nvSpPr>
        <p:spPr>
          <a:xfrm>
            <a:off x="457200" y="457200"/>
            <a:ext cx="8229600" cy="992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
        <p:nvSpPr>
          <p:cNvPr id="221" name="Google Shape;221;p24"/>
          <p:cNvSpPr txBox="1">
            <a:spLocks noGrp="1"/>
          </p:cNvSpPr>
          <p:nvPr>
            <p:ph type="body" idx="1"/>
          </p:nvPr>
        </p:nvSpPr>
        <p:spPr>
          <a:xfrm>
            <a:off x="457200" y="1504826"/>
            <a:ext cx="8229600" cy="49068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a:t>Source:  </a:t>
            </a:r>
            <a:endParaRPr/>
          </a:p>
        </p:txBody>
      </p:sp>
      <p:sp>
        <p:nvSpPr>
          <p:cNvPr id="222" name="Google Shape;222;p24"/>
          <p:cNvSpPr txBox="1">
            <a:spLocks noGrp="1"/>
          </p:cNvSpPr>
          <p:nvPr>
            <p:ph type="sldNum" idx="12"/>
          </p:nvPr>
        </p:nvSpPr>
        <p:spPr>
          <a:xfrm>
            <a:off x="6553200" y="6411574"/>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pic>
        <p:nvPicPr>
          <p:cNvPr id="223" name="Google Shape;223;p24"/>
          <p:cNvPicPr preferRelativeResize="0"/>
          <p:nvPr/>
        </p:nvPicPr>
        <p:blipFill>
          <a:blip r:embed="rId3">
            <a:alphaModFix/>
          </a:blip>
          <a:stretch>
            <a:fillRect/>
          </a:stretch>
        </p:blipFill>
        <p:spPr>
          <a:xfrm>
            <a:off x="1839063" y="1504813"/>
            <a:ext cx="4829175" cy="733425"/>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457200"/>
            <a:ext cx="8229600" cy="7925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US" sz="3959" b="0" i="0" u="none" strike="noStrike" cap="none">
                <a:solidFill>
                  <a:schemeClr val="dk1"/>
                </a:solidFill>
                <a:latin typeface="Calibri"/>
                <a:ea typeface="Calibri"/>
                <a:cs typeface="Calibri"/>
                <a:sym typeface="Calibri"/>
              </a:rPr>
              <a:t>Facts and questions about organisms</a:t>
            </a:r>
            <a:endParaRPr/>
          </a:p>
        </p:txBody>
      </p:sp>
      <p:sp>
        <p:nvSpPr>
          <p:cNvPr id="92" name="Google Shape;92;p14"/>
          <p:cNvSpPr txBox="1">
            <a:spLocks noGrp="1"/>
          </p:cNvSpPr>
          <p:nvPr>
            <p:ph type="body" idx="1"/>
          </p:nvPr>
        </p:nvSpPr>
        <p:spPr>
          <a:xfrm>
            <a:off x="457200" y="1402592"/>
            <a:ext cx="4040188" cy="639762"/>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1"/>
              </a:buClr>
              <a:buSzPts val="2400"/>
              <a:buFont typeface="Arial"/>
              <a:buNone/>
            </a:pPr>
            <a:r>
              <a:rPr lang="en-US" sz="2400" b="1" i="0" u="none" strike="noStrike" cap="none">
                <a:solidFill>
                  <a:schemeClr val="dk1"/>
                </a:solidFill>
                <a:latin typeface="Calibri"/>
                <a:ea typeface="Calibri"/>
                <a:cs typeface="Calibri"/>
                <a:sym typeface="Calibri"/>
              </a:rPr>
              <a:t>Some things we know:</a:t>
            </a:r>
            <a:endParaRPr/>
          </a:p>
        </p:txBody>
      </p:sp>
      <p:sp>
        <p:nvSpPr>
          <p:cNvPr id="93" name="Google Shape;93;p14"/>
          <p:cNvSpPr txBox="1">
            <a:spLocks noGrp="1"/>
          </p:cNvSpPr>
          <p:nvPr>
            <p:ph type="body" idx="2"/>
          </p:nvPr>
        </p:nvSpPr>
        <p:spPr>
          <a:xfrm>
            <a:off x="457200" y="2042354"/>
            <a:ext cx="4040188" cy="395128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All organisms are made of cells</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All the functions of organisms are done by cells working together</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All cells are made of molecules</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All molecules are made of atoms</a:t>
            </a:r>
            <a:endParaRPr/>
          </a:p>
        </p:txBody>
      </p:sp>
      <p:sp>
        <p:nvSpPr>
          <p:cNvPr id="94" name="Google Shape;94;p14"/>
          <p:cNvSpPr txBox="1">
            <a:spLocks noGrp="1"/>
          </p:cNvSpPr>
          <p:nvPr>
            <p:ph type="body" idx="3"/>
          </p:nvPr>
        </p:nvSpPr>
        <p:spPr>
          <a:xfrm>
            <a:off x="4645025" y="1402592"/>
            <a:ext cx="4041775" cy="639762"/>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1"/>
              </a:buClr>
              <a:buSzPts val="2400"/>
              <a:buFont typeface="Arial"/>
              <a:buNone/>
            </a:pPr>
            <a:r>
              <a:rPr lang="en-US" sz="2400" b="1" i="0" u="none" strike="noStrike" cap="none">
                <a:solidFill>
                  <a:schemeClr val="dk1"/>
                </a:solidFill>
                <a:latin typeface="Calibri"/>
                <a:ea typeface="Calibri"/>
                <a:cs typeface="Calibri"/>
                <a:sym typeface="Calibri"/>
              </a:rPr>
              <a:t>Some unanswered questions</a:t>
            </a:r>
            <a:endParaRPr/>
          </a:p>
        </p:txBody>
      </p:sp>
      <p:sp>
        <p:nvSpPr>
          <p:cNvPr id="95" name="Google Shape;95;p14"/>
          <p:cNvSpPr txBox="1">
            <a:spLocks noGrp="1"/>
          </p:cNvSpPr>
          <p:nvPr>
            <p:ph type="body" idx="4"/>
          </p:nvPr>
        </p:nvSpPr>
        <p:spPr>
          <a:xfrm>
            <a:off x="4645025" y="2042354"/>
            <a:ext cx="4041775" cy="395128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FF0000"/>
              </a:buClr>
              <a:buSzPts val="2400"/>
              <a:buFont typeface="Arial"/>
              <a:buChar char="•"/>
            </a:pPr>
            <a:r>
              <a:rPr lang="en-US" sz="2400" b="1" i="0" u="none" strike="noStrike" cap="none">
                <a:solidFill>
                  <a:srgbClr val="FF0000"/>
                </a:solidFill>
                <a:latin typeface="Calibri"/>
                <a:ea typeface="Calibri"/>
                <a:cs typeface="Calibri"/>
                <a:sym typeface="Calibri"/>
              </a:rPr>
              <a:t>What kinds of molecules are cells made of?</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How do those molecules move and change when cells do their functions, such as:</a:t>
            </a:r>
            <a:endParaRPr/>
          </a:p>
          <a:p>
            <a:pPr marL="742950" marR="0" lvl="1" indent="-285750" algn="l" rtl="0">
              <a:spcBef>
                <a:spcPts val="4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Growing</a:t>
            </a:r>
            <a:endParaRPr/>
          </a:p>
          <a:p>
            <a:pPr marL="742950" marR="0" lvl="1" indent="-285750" algn="l" rtl="0">
              <a:spcBef>
                <a:spcPts val="4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Moving</a:t>
            </a:r>
            <a:endParaRPr/>
          </a:p>
          <a:p>
            <a:pPr marL="742950" marR="0" lvl="1" indent="-285750" algn="l" rtl="0">
              <a:spcBef>
                <a:spcPts val="4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Changing matter and energy?</a:t>
            </a:r>
            <a:endParaRPr/>
          </a:p>
          <a:p>
            <a:pPr marL="342900" marR="0" lvl="0" indent="-190500" algn="l" rtl="0">
              <a:spcBef>
                <a:spcPts val="48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96" name="Google Shape;96;p14"/>
          <p:cNvSpPr txBox="1">
            <a:spLocks noGrp="1"/>
          </p:cNvSpPr>
          <p:nvPr>
            <p:ph type="sldNum" idx="12"/>
          </p:nvPr>
        </p:nvSpPr>
        <p:spPr>
          <a:xfrm>
            <a:off x="6553200" y="6411574"/>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2000">
                <a:solidFill>
                  <a:srgbClr val="888888"/>
                </a:solidFill>
                <a:latin typeface="Arial"/>
                <a:ea typeface="Arial"/>
                <a:cs typeface="Arial"/>
                <a:sym typeface="Arial"/>
              </a:rPr>
              <a:t>2</a:t>
            </a:fld>
            <a:endParaRPr sz="2000">
              <a:solidFill>
                <a:srgbClr val="888888"/>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a:spLocks noGrp="1"/>
          </p:cNvSpPr>
          <p:nvPr>
            <p:ph type="title"/>
          </p:nvPr>
        </p:nvSpPr>
        <p:spPr>
          <a:xfrm>
            <a:off x="457200" y="274638"/>
            <a:ext cx="8229600" cy="15541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What are cells made of?</a:t>
            </a:r>
            <a:br>
              <a:rPr lang="en-US" sz="4400" b="1" i="0" u="none" strike="noStrike" cap="none">
                <a:solidFill>
                  <a:schemeClr val="dk1"/>
                </a:solidFill>
                <a:latin typeface="Calibri"/>
                <a:ea typeface="Calibri"/>
                <a:cs typeface="Calibri"/>
                <a:sym typeface="Calibri"/>
              </a:rPr>
            </a:br>
            <a:r>
              <a:rPr lang="en-US" sz="4400" b="1" i="0" u="none" strike="noStrike" cap="none">
                <a:solidFill>
                  <a:srgbClr val="964D00"/>
                </a:solidFill>
                <a:latin typeface="Calibri"/>
                <a:ea typeface="Calibri"/>
                <a:cs typeface="Calibri"/>
                <a:sym typeface="Calibri"/>
              </a:rPr>
              <a:t>CARBOHYDRATES</a:t>
            </a:r>
            <a:endParaRPr/>
          </a:p>
        </p:txBody>
      </p:sp>
      <p:sp>
        <p:nvSpPr>
          <p:cNvPr id="103" name="Google Shape;103;p15"/>
          <p:cNvSpPr txBox="1"/>
          <p:nvPr/>
        </p:nvSpPr>
        <p:spPr>
          <a:xfrm>
            <a:off x="381000" y="3352800"/>
            <a:ext cx="2667000" cy="7080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b="1">
                <a:solidFill>
                  <a:srgbClr val="964D00"/>
                </a:solidFill>
                <a:latin typeface="Calibri"/>
                <a:ea typeface="Calibri"/>
                <a:cs typeface="Calibri"/>
                <a:sym typeface="Calibri"/>
              </a:rPr>
              <a:t>glucose</a:t>
            </a:r>
            <a:endParaRPr/>
          </a:p>
        </p:txBody>
      </p:sp>
      <p:sp>
        <p:nvSpPr>
          <p:cNvPr id="104" name="Google Shape;104;p15"/>
          <p:cNvSpPr txBox="1"/>
          <p:nvPr/>
        </p:nvSpPr>
        <p:spPr>
          <a:xfrm>
            <a:off x="1981200" y="5679530"/>
            <a:ext cx="2164000" cy="7080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b="1">
                <a:solidFill>
                  <a:srgbClr val="964D00"/>
                </a:solidFill>
                <a:latin typeface="Calibri"/>
                <a:ea typeface="Calibri"/>
                <a:cs typeface="Calibri"/>
                <a:sym typeface="Calibri"/>
              </a:rPr>
              <a:t>starch</a:t>
            </a:r>
            <a:endParaRPr/>
          </a:p>
        </p:txBody>
      </p:sp>
      <p:sp>
        <p:nvSpPr>
          <p:cNvPr id="105" name="Google Shape;105;p15"/>
          <p:cNvSpPr txBox="1"/>
          <p:nvPr/>
        </p:nvSpPr>
        <p:spPr>
          <a:xfrm>
            <a:off x="6858000" y="1981200"/>
            <a:ext cx="2286000" cy="7080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b="1">
                <a:solidFill>
                  <a:srgbClr val="964D00"/>
                </a:solidFill>
                <a:latin typeface="Calibri"/>
                <a:ea typeface="Calibri"/>
                <a:cs typeface="Calibri"/>
                <a:sym typeface="Calibri"/>
              </a:rPr>
              <a:t>fiber</a:t>
            </a:r>
            <a:endParaRPr/>
          </a:p>
        </p:txBody>
      </p:sp>
      <p:pic>
        <p:nvPicPr>
          <p:cNvPr id="106" name="Google Shape;106;p15" descr="glucose labeled06.png"/>
          <p:cNvPicPr preferRelativeResize="0"/>
          <p:nvPr/>
        </p:nvPicPr>
        <p:blipFill rotWithShape="1">
          <a:blip r:embed="rId3">
            <a:alphaModFix/>
          </a:blip>
          <a:srcRect/>
          <a:stretch/>
        </p:blipFill>
        <p:spPr>
          <a:xfrm>
            <a:off x="423343" y="1597979"/>
            <a:ext cx="2514600" cy="1676400"/>
          </a:xfrm>
          <a:prstGeom prst="rect">
            <a:avLst/>
          </a:prstGeom>
          <a:noFill/>
          <a:ln>
            <a:noFill/>
          </a:ln>
        </p:spPr>
      </p:pic>
      <p:pic>
        <p:nvPicPr>
          <p:cNvPr id="107" name="Google Shape;107;p15" descr="cellulose06.png"/>
          <p:cNvPicPr preferRelativeResize="0"/>
          <p:nvPr/>
        </p:nvPicPr>
        <p:blipFill rotWithShape="1">
          <a:blip r:embed="rId4">
            <a:alphaModFix/>
          </a:blip>
          <a:srcRect/>
          <a:stretch/>
        </p:blipFill>
        <p:spPr>
          <a:xfrm>
            <a:off x="4618959" y="1597979"/>
            <a:ext cx="4267200" cy="2844800"/>
          </a:xfrm>
          <a:prstGeom prst="rect">
            <a:avLst/>
          </a:prstGeom>
          <a:noFill/>
          <a:ln>
            <a:noFill/>
          </a:ln>
        </p:spPr>
      </p:pic>
      <p:pic>
        <p:nvPicPr>
          <p:cNvPr id="108" name="Google Shape;108;p15" descr="starch 06.png"/>
          <p:cNvPicPr preferRelativeResize="0"/>
          <p:nvPr/>
        </p:nvPicPr>
        <p:blipFill rotWithShape="1">
          <a:blip r:embed="rId5">
            <a:alphaModFix/>
          </a:blip>
          <a:srcRect/>
          <a:stretch/>
        </p:blipFill>
        <p:spPr>
          <a:xfrm rot="-1763165">
            <a:off x="589950" y="3237330"/>
            <a:ext cx="5022850" cy="3348037"/>
          </a:xfrm>
          <a:prstGeom prst="rect">
            <a:avLst/>
          </a:prstGeom>
          <a:noFill/>
          <a:ln>
            <a:noFill/>
          </a:ln>
        </p:spPr>
      </p:pic>
      <p:sp>
        <p:nvSpPr>
          <p:cNvPr id="109" name="Google Shape;109;p15"/>
          <p:cNvSpPr txBox="1"/>
          <p:nvPr/>
        </p:nvSpPr>
        <p:spPr>
          <a:xfrm>
            <a:off x="4618959" y="5065184"/>
            <a:ext cx="4419600" cy="107721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dirty="0">
                <a:solidFill>
                  <a:schemeClr val="dk1"/>
                </a:solidFill>
                <a:latin typeface="Calibri"/>
                <a:ea typeface="Calibri"/>
                <a:cs typeface="Calibri"/>
                <a:sym typeface="Calibri"/>
              </a:rPr>
              <a:t>What </a:t>
            </a:r>
            <a:r>
              <a:rPr lang="en-US" sz="3200" b="1" dirty="0">
                <a:solidFill>
                  <a:schemeClr val="dk1"/>
                </a:solidFill>
                <a:latin typeface="Calibri"/>
                <a:ea typeface="Calibri"/>
                <a:cs typeface="Calibri"/>
                <a:sym typeface="Calibri"/>
              </a:rPr>
              <a:t>atoms</a:t>
            </a:r>
            <a:r>
              <a:rPr lang="en-US" sz="3200" dirty="0">
                <a:solidFill>
                  <a:schemeClr val="dk1"/>
                </a:solidFill>
                <a:latin typeface="Calibri"/>
                <a:ea typeface="Calibri"/>
                <a:cs typeface="Calibri"/>
                <a:sym typeface="Calibri"/>
              </a:rPr>
              <a:t> are carbohydrates made of?</a:t>
            </a:r>
            <a:endParaRPr dirty="0"/>
          </a:p>
        </p:txBody>
      </p:sp>
      <p:sp>
        <p:nvSpPr>
          <p:cNvPr id="110" name="Google Shape;110;p15"/>
          <p:cNvSpPr txBox="1">
            <a:spLocks noGrp="1"/>
          </p:cNvSpPr>
          <p:nvPr>
            <p:ph type="sldNum" idx="12"/>
          </p:nvPr>
        </p:nvSpPr>
        <p:spPr>
          <a:xfrm>
            <a:off x="6553200" y="6411574"/>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2000">
                <a:solidFill>
                  <a:srgbClr val="888888"/>
                </a:solidFill>
                <a:latin typeface="Arial"/>
                <a:ea typeface="Arial"/>
                <a:cs typeface="Arial"/>
                <a:sym typeface="Arial"/>
              </a:rPr>
              <a:t>3</a:t>
            </a:fld>
            <a:endParaRPr sz="2000">
              <a:solidFill>
                <a:srgbClr val="888888"/>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Carbohydrates</a:t>
            </a: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713056265"/>
              </p:ext>
            </p:extLst>
          </p:nvPr>
        </p:nvGraphicFramePr>
        <p:xfrm>
          <a:off x="762000" y="1579418"/>
          <a:ext cx="7509165" cy="3647504"/>
        </p:xfrm>
        <a:graphic>
          <a:graphicData uri="http://schemas.openxmlformats.org/drawingml/2006/table">
            <a:tbl>
              <a:tblPr>
                <a:tableStyleId>{5940675A-B579-460E-94D1-54222C63F5DA}</a:tableStyleId>
              </a:tblPr>
              <a:tblGrid>
                <a:gridCol w="2503055">
                  <a:extLst>
                    <a:ext uri="{9D8B030D-6E8A-4147-A177-3AD203B41FA5}">
                      <a16:colId xmlns:a16="http://schemas.microsoft.com/office/drawing/2014/main" val="2559248705"/>
                    </a:ext>
                  </a:extLst>
                </a:gridCol>
                <a:gridCol w="2503055">
                  <a:extLst>
                    <a:ext uri="{9D8B030D-6E8A-4147-A177-3AD203B41FA5}">
                      <a16:colId xmlns:a16="http://schemas.microsoft.com/office/drawing/2014/main" val="1501107650"/>
                    </a:ext>
                  </a:extLst>
                </a:gridCol>
                <a:gridCol w="2503055">
                  <a:extLst>
                    <a:ext uri="{9D8B030D-6E8A-4147-A177-3AD203B41FA5}">
                      <a16:colId xmlns:a16="http://schemas.microsoft.com/office/drawing/2014/main" val="4033110224"/>
                    </a:ext>
                  </a:extLst>
                </a:gridCol>
              </a:tblGrid>
              <a:tr h="975752">
                <a:tc>
                  <a:txBody>
                    <a:bodyPr/>
                    <a:lstStyle/>
                    <a:p>
                      <a:pPr marL="0" marR="0" algn="ctr">
                        <a:lnSpc>
                          <a:spcPct val="115000"/>
                        </a:lnSpc>
                        <a:spcBef>
                          <a:spcPts val="0"/>
                        </a:spcBef>
                        <a:spcAft>
                          <a:spcPts val="0"/>
                        </a:spcAft>
                      </a:pPr>
                      <a:r>
                        <a:rPr lang="en-US" sz="1800">
                          <a:effectLst/>
                        </a:rPr>
                        <a:t>Atoms Present</a:t>
                      </a:r>
                      <a:endParaRPr lang="en-US" sz="1600">
                        <a:effectLst/>
                        <a:latin typeface="Arial" panose="020B0604020202020204" pitchFamily="34" charset="0"/>
                        <a:ea typeface="Arial" panose="020B0604020202020204" pitchFamily="34" charset="0"/>
                      </a:endParaRPr>
                    </a:p>
                  </a:txBody>
                  <a:tcPr marL="63500" marR="63500" marT="63500" marB="63500"/>
                </a:tc>
                <a:tc>
                  <a:txBody>
                    <a:bodyPr/>
                    <a:lstStyle/>
                    <a:p>
                      <a:pPr marL="0" marR="0" algn="ctr">
                        <a:lnSpc>
                          <a:spcPct val="115000"/>
                        </a:lnSpc>
                        <a:spcBef>
                          <a:spcPts val="0"/>
                        </a:spcBef>
                        <a:spcAft>
                          <a:spcPts val="0"/>
                        </a:spcAft>
                      </a:pPr>
                      <a:r>
                        <a:rPr lang="en-US" sz="1800" dirty="0">
                          <a:effectLst/>
                        </a:rPr>
                        <a:t>Types of Bonds Present</a:t>
                      </a:r>
                      <a:endParaRPr lang="en-US" sz="1600" dirty="0">
                        <a:effectLst/>
                        <a:latin typeface="Arial" panose="020B0604020202020204" pitchFamily="34" charset="0"/>
                        <a:ea typeface="Arial" panose="020B0604020202020204" pitchFamily="34" charset="0"/>
                      </a:endParaRPr>
                    </a:p>
                  </a:txBody>
                  <a:tcPr marL="63500" marR="63500" marT="63500" marB="63500"/>
                </a:tc>
                <a:tc>
                  <a:txBody>
                    <a:bodyPr/>
                    <a:lstStyle/>
                    <a:p>
                      <a:pPr marL="0" marR="0" algn="ctr">
                        <a:lnSpc>
                          <a:spcPct val="115000"/>
                        </a:lnSpc>
                        <a:spcBef>
                          <a:spcPts val="0"/>
                        </a:spcBef>
                        <a:spcAft>
                          <a:spcPts val="0"/>
                        </a:spcAft>
                      </a:pPr>
                      <a:r>
                        <a:rPr lang="en-US" sz="1800" dirty="0">
                          <a:effectLst/>
                        </a:rPr>
                        <a:t>Examples </a:t>
                      </a:r>
                      <a:endParaRPr lang="en-US" sz="16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179353176"/>
                  </a:ext>
                </a:extLst>
              </a:tr>
              <a:tr h="2671752">
                <a:tc>
                  <a:txBody>
                    <a:bodyPr/>
                    <a:lstStyle/>
                    <a:p>
                      <a:pPr marL="0" marR="0">
                        <a:lnSpc>
                          <a:spcPct val="115000"/>
                        </a:lnSpc>
                        <a:spcBef>
                          <a:spcPts val="0"/>
                        </a:spcBef>
                        <a:spcAft>
                          <a:spcPts val="0"/>
                        </a:spcAft>
                      </a:pPr>
                      <a:r>
                        <a:rPr lang="en-US" sz="2400" dirty="0">
                          <a:effectLst/>
                        </a:rPr>
                        <a:t> </a:t>
                      </a:r>
                      <a:r>
                        <a:rPr lang="en-US" sz="2400" dirty="0" smtClean="0">
                          <a:effectLst/>
                        </a:rPr>
                        <a:t>Carbon</a:t>
                      </a:r>
                    </a:p>
                    <a:p>
                      <a:pPr marL="0" marR="0">
                        <a:lnSpc>
                          <a:spcPct val="115000"/>
                        </a:lnSpc>
                        <a:spcBef>
                          <a:spcPts val="0"/>
                        </a:spcBef>
                        <a:spcAft>
                          <a:spcPts val="0"/>
                        </a:spcAft>
                      </a:pPr>
                      <a:r>
                        <a:rPr lang="en-US" sz="2400" dirty="0" smtClean="0">
                          <a:effectLst/>
                        </a:rPr>
                        <a:t>Hydrogen</a:t>
                      </a:r>
                    </a:p>
                    <a:p>
                      <a:pPr marL="0" marR="0">
                        <a:lnSpc>
                          <a:spcPct val="115000"/>
                        </a:lnSpc>
                        <a:spcBef>
                          <a:spcPts val="0"/>
                        </a:spcBef>
                        <a:spcAft>
                          <a:spcPts val="0"/>
                        </a:spcAft>
                      </a:pPr>
                      <a:r>
                        <a:rPr lang="en-US" sz="2400" dirty="0" smtClean="0">
                          <a:effectLst/>
                        </a:rPr>
                        <a:t>Oxygen</a:t>
                      </a:r>
                      <a:endParaRPr lang="en-US" sz="2000" dirty="0">
                        <a:effectLst/>
                      </a:endParaRPr>
                    </a:p>
                    <a:p>
                      <a:pPr marL="0" marR="0">
                        <a:lnSpc>
                          <a:spcPct val="115000"/>
                        </a:lnSpc>
                        <a:spcBef>
                          <a:spcPts val="0"/>
                        </a:spcBef>
                        <a:spcAft>
                          <a:spcPts val="0"/>
                        </a:spcAft>
                      </a:pPr>
                      <a:r>
                        <a:rPr lang="en-US" sz="2400" dirty="0">
                          <a:effectLst/>
                        </a:rPr>
                        <a:t> </a:t>
                      </a:r>
                      <a:endParaRPr lang="en-US" sz="2000" dirty="0">
                        <a:effectLst/>
                      </a:endParaRPr>
                    </a:p>
                    <a:p>
                      <a:pPr marL="0" marR="0">
                        <a:lnSpc>
                          <a:spcPct val="115000"/>
                        </a:lnSpc>
                        <a:spcBef>
                          <a:spcPts val="0"/>
                        </a:spcBef>
                        <a:spcAft>
                          <a:spcPts val="0"/>
                        </a:spcAft>
                      </a:pPr>
                      <a:r>
                        <a:rPr lang="en-US" sz="1200" dirty="0">
                          <a:effectLst/>
                        </a:rPr>
                        <a:t> </a:t>
                      </a:r>
                      <a:endParaRPr lang="en-US" sz="1100" dirty="0">
                        <a:effectLst/>
                        <a:latin typeface="Arial" panose="020B0604020202020204" pitchFamily="34" charset="0"/>
                        <a:ea typeface="Arial" panose="020B0604020202020204" pitchFamily="34" charset="0"/>
                      </a:endParaRPr>
                    </a:p>
                  </a:txBody>
                  <a:tcPr marL="63500" marR="63500" marT="63500" marB="63500"/>
                </a:tc>
                <a:tc>
                  <a:txBody>
                    <a:bodyPr/>
                    <a:lstStyle/>
                    <a:p>
                      <a:pPr marL="0" marR="0">
                        <a:lnSpc>
                          <a:spcPct val="115000"/>
                        </a:lnSpc>
                        <a:spcBef>
                          <a:spcPts val="0"/>
                        </a:spcBef>
                        <a:spcAft>
                          <a:spcPts val="0"/>
                        </a:spcAft>
                      </a:pPr>
                      <a:r>
                        <a:rPr lang="en-US" sz="2800" dirty="0">
                          <a:effectLst/>
                        </a:rPr>
                        <a:t> </a:t>
                      </a:r>
                      <a:r>
                        <a:rPr lang="en-US" sz="2800" dirty="0" smtClean="0">
                          <a:effectLst/>
                        </a:rPr>
                        <a:t>C-H</a:t>
                      </a:r>
                    </a:p>
                    <a:p>
                      <a:pPr marL="0" marR="0">
                        <a:lnSpc>
                          <a:spcPct val="115000"/>
                        </a:lnSpc>
                        <a:spcBef>
                          <a:spcPts val="0"/>
                        </a:spcBef>
                        <a:spcAft>
                          <a:spcPts val="0"/>
                        </a:spcAft>
                      </a:pPr>
                      <a:r>
                        <a:rPr lang="en-US" sz="2800" dirty="0" smtClean="0">
                          <a:effectLst/>
                        </a:rPr>
                        <a:t>C-C</a:t>
                      </a:r>
                    </a:p>
                    <a:p>
                      <a:pPr marL="0" marR="0">
                        <a:lnSpc>
                          <a:spcPct val="115000"/>
                        </a:lnSpc>
                        <a:spcBef>
                          <a:spcPts val="0"/>
                        </a:spcBef>
                        <a:spcAft>
                          <a:spcPts val="0"/>
                        </a:spcAft>
                      </a:pPr>
                      <a:r>
                        <a:rPr lang="en-US" sz="2800" dirty="0" smtClean="0">
                          <a:effectLst/>
                        </a:rPr>
                        <a:t>C-O</a:t>
                      </a:r>
                    </a:p>
                    <a:p>
                      <a:pPr marL="0" marR="0">
                        <a:lnSpc>
                          <a:spcPct val="115000"/>
                        </a:lnSpc>
                        <a:spcBef>
                          <a:spcPts val="0"/>
                        </a:spcBef>
                        <a:spcAft>
                          <a:spcPts val="0"/>
                        </a:spcAft>
                      </a:pPr>
                      <a:r>
                        <a:rPr lang="en-US" sz="2800" dirty="0" smtClean="0">
                          <a:effectLst/>
                          <a:latin typeface="Arial" panose="020B0604020202020204" pitchFamily="34" charset="0"/>
                          <a:ea typeface="Arial" panose="020B0604020202020204" pitchFamily="34" charset="0"/>
                        </a:rPr>
                        <a:t>O-H</a:t>
                      </a:r>
                      <a:endParaRPr lang="en-US" sz="2400" dirty="0">
                        <a:effectLst/>
                        <a:latin typeface="Arial" panose="020B0604020202020204" pitchFamily="34" charset="0"/>
                        <a:ea typeface="Arial" panose="020B0604020202020204" pitchFamily="34" charset="0"/>
                      </a:endParaRPr>
                    </a:p>
                  </a:txBody>
                  <a:tcPr marL="63500" marR="63500" marT="63500" marB="63500"/>
                </a:tc>
                <a:tc>
                  <a:txBody>
                    <a:bodyPr/>
                    <a:lstStyle/>
                    <a:p>
                      <a:pPr marL="0" marR="0">
                        <a:lnSpc>
                          <a:spcPct val="115000"/>
                        </a:lnSpc>
                        <a:spcBef>
                          <a:spcPts val="0"/>
                        </a:spcBef>
                        <a:spcAft>
                          <a:spcPts val="0"/>
                        </a:spcAft>
                      </a:pPr>
                      <a:r>
                        <a:rPr lang="en-US" sz="2800" dirty="0">
                          <a:effectLst/>
                        </a:rPr>
                        <a:t> </a:t>
                      </a:r>
                      <a:r>
                        <a:rPr lang="en-US" sz="2800" dirty="0" smtClean="0">
                          <a:effectLst/>
                        </a:rPr>
                        <a:t>Starch</a:t>
                      </a:r>
                    </a:p>
                    <a:p>
                      <a:pPr marL="0" marR="0">
                        <a:lnSpc>
                          <a:spcPct val="115000"/>
                        </a:lnSpc>
                        <a:spcBef>
                          <a:spcPts val="0"/>
                        </a:spcBef>
                        <a:spcAft>
                          <a:spcPts val="0"/>
                        </a:spcAft>
                      </a:pPr>
                      <a:r>
                        <a:rPr lang="en-US" sz="2800" dirty="0" smtClean="0">
                          <a:effectLst/>
                        </a:rPr>
                        <a:t>Fiber</a:t>
                      </a:r>
                    </a:p>
                    <a:p>
                      <a:pPr marL="0" marR="0">
                        <a:lnSpc>
                          <a:spcPct val="115000"/>
                        </a:lnSpc>
                        <a:spcBef>
                          <a:spcPts val="0"/>
                        </a:spcBef>
                        <a:spcAft>
                          <a:spcPts val="0"/>
                        </a:spcAft>
                      </a:pPr>
                      <a:r>
                        <a:rPr lang="en-US" sz="2800" dirty="0" smtClean="0">
                          <a:effectLst/>
                        </a:rPr>
                        <a:t>Glucose</a:t>
                      </a:r>
                      <a:endParaRPr lang="en-US" sz="24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2112503257"/>
                  </a:ext>
                </a:extLst>
              </a:tr>
            </a:tbl>
          </a:graphicData>
        </a:graphic>
      </p:graphicFrame>
    </p:spTree>
    <p:extLst>
      <p:ext uri="{BB962C8B-B14F-4D97-AF65-F5344CB8AC3E}">
        <p14:creationId xmlns:p14="http://schemas.microsoft.com/office/powerpoint/2010/main" val="825800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6"/>
          <p:cNvSpPr txBox="1">
            <a:spLocks noGrp="1"/>
          </p:cNvSpPr>
          <p:nvPr>
            <p:ph type="sldNum" idx="12"/>
          </p:nvPr>
        </p:nvSpPr>
        <p:spPr>
          <a:xfrm>
            <a:off x="6553200" y="6411574"/>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pic>
        <p:nvPicPr>
          <p:cNvPr id="117" name="Google Shape;117;p16"/>
          <p:cNvPicPr preferRelativeResize="0"/>
          <p:nvPr/>
        </p:nvPicPr>
        <p:blipFill>
          <a:blip r:embed="rId3">
            <a:alphaModFix/>
          </a:blip>
          <a:stretch>
            <a:fillRect/>
          </a:stretch>
        </p:blipFill>
        <p:spPr>
          <a:xfrm>
            <a:off x="261550" y="743600"/>
            <a:ext cx="8839200" cy="4830476"/>
          </a:xfrm>
          <a:prstGeom prst="rect">
            <a:avLst/>
          </a:prstGeom>
          <a:noFill/>
          <a:ln>
            <a:noFill/>
          </a:ln>
        </p:spPr>
      </p:pic>
      <p:sp>
        <p:nvSpPr>
          <p:cNvPr id="3" name="Oval 2"/>
          <p:cNvSpPr/>
          <p:nvPr/>
        </p:nvSpPr>
        <p:spPr>
          <a:xfrm>
            <a:off x="1288473" y="5153891"/>
            <a:ext cx="997527" cy="420185"/>
          </a:xfrm>
          <a:prstGeom prst="ellipse">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5" name="Straight Arrow Connector 4"/>
          <p:cNvCxnSpPr>
            <a:stCxn id="3" idx="4"/>
          </p:cNvCxnSpPr>
          <p:nvPr/>
        </p:nvCxnSpPr>
        <p:spPr>
          <a:xfrm flipH="1">
            <a:off x="1787236" y="5574076"/>
            <a:ext cx="1" cy="6743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059872" y="6248400"/>
            <a:ext cx="2452255" cy="523220"/>
          </a:xfrm>
          <a:prstGeom prst="rect">
            <a:avLst/>
          </a:prstGeom>
          <a:noFill/>
          <a:ln>
            <a:solidFill>
              <a:srgbClr val="C00000"/>
            </a:solidFill>
          </a:ln>
        </p:spPr>
        <p:txBody>
          <a:bodyPr wrap="square" rtlCol="0">
            <a:spAutoFit/>
          </a:bodyPr>
          <a:lstStyle/>
          <a:p>
            <a:r>
              <a:rPr lang="en-US" dirty="0" smtClean="0"/>
              <a:t>Monomer put together during Biosynthesis</a:t>
            </a:r>
            <a:endParaRPr lang="en-US" dirty="0"/>
          </a:p>
        </p:txBody>
      </p:sp>
      <p:sp>
        <p:nvSpPr>
          <p:cNvPr id="9" name="TextBox 8"/>
          <p:cNvSpPr txBox="1"/>
          <p:nvPr/>
        </p:nvSpPr>
        <p:spPr>
          <a:xfrm>
            <a:off x="5327072" y="5986790"/>
            <a:ext cx="2452255" cy="738664"/>
          </a:xfrm>
          <a:prstGeom prst="rect">
            <a:avLst/>
          </a:prstGeom>
          <a:noFill/>
          <a:ln>
            <a:solidFill>
              <a:srgbClr val="C00000"/>
            </a:solidFill>
          </a:ln>
        </p:spPr>
        <p:txBody>
          <a:bodyPr wrap="square" rtlCol="0">
            <a:spAutoFit/>
          </a:bodyPr>
          <a:lstStyle/>
          <a:p>
            <a:r>
              <a:rPr lang="en-US" dirty="0" smtClean="0"/>
              <a:t>Byproduct of Biosynthesis AND Inorganic molecules used during digestion</a:t>
            </a:r>
            <a:endParaRPr lang="en-US" dirty="0"/>
          </a:p>
        </p:txBody>
      </p:sp>
      <p:sp>
        <p:nvSpPr>
          <p:cNvPr id="10" name="Oval 9"/>
          <p:cNvSpPr/>
          <p:nvPr/>
        </p:nvSpPr>
        <p:spPr>
          <a:xfrm>
            <a:off x="6303818" y="4943798"/>
            <a:ext cx="997527" cy="420185"/>
          </a:xfrm>
          <a:prstGeom prst="ellipse">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1" name="Straight Arrow Connector 10"/>
          <p:cNvCxnSpPr/>
          <p:nvPr/>
        </p:nvCxnSpPr>
        <p:spPr>
          <a:xfrm flipH="1">
            <a:off x="6802581" y="5431802"/>
            <a:ext cx="1" cy="5037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7924800" y="2313709"/>
            <a:ext cx="997527" cy="420185"/>
          </a:xfrm>
          <a:prstGeom prst="ellipse">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Oval 13"/>
          <p:cNvSpPr/>
          <p:nvPr/>
        </p:nvSpPr>
        <p:spPr>
          <a:xfrm>
            <a:off x="4639585" y="3851564"/>
            <a:ext cx="997527" cy="420185"/>
          </a:xfrm>
          <a:prstGeom prst="ellipse">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2" name="Straight Arrow Connector 11"/>
          <p:cNvCxnSpPr/>
          <p:nvPr/>
        </p:nvCxnSpPr>
        <p:spPr>
          <a:xfrm flipV="1">
            <a:off x="5070764" y="692380"/>
            <a:ext cx="1482435" cy="31176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6705599" y="844780"/>
            <a:ext cx="1454728" cy="14689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472545" y="194770"/>
            <a:ext cx="2452255" cy="523220"/>
          </a:xfrm>
          <a:prstGeom prst="rect">
            <a:avLst/>
          </a:prstGeom>
          <a:noFill/>
          <a:ln>
            <a:solidFill>
              <a:srgbClr val="C00000"/>
            </a:solidFill>
          </a:ln>
        </p:spPr>
        <p:txBody>
          <a:bodyPr wrap="square" rtlCol="0">
            <a:spAutoFit/>
          </a:bodyPr>
          <a:lstStyle/>
          <a:p>
            <a:r>
              <a:rPr lang="en-US" dirty="0" smtClean="0"/>
              <a:t>Large Organic Molecules taken apart during digestion</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7"/>
          <p:cNvSpPr txBox="1">
            <a:spLocks noGrp="1"/>
          </p:cNvSpPr>
          <p:nvPr>
            <p:ph type="title"/>
          </p:nvPr>
        </p:nvSpPr>
        <p:spPr>
          <a:xfrm>
            <a:off x="424336" y="342348"/>
            <a:ext cx="3960470" cy="254523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What are cells made of? </a:t>
            </a:r>
            <a:br>
              <a:rPr lang="en-US" sz="4400" b="1" i="0" u="none" strike="noStrike" cap="none">
                <a:solidFill>
                  <a:schemeClr val="dk1"/>
                </a:solidFill>
                <a:latin typeface="Calibri"/>
                <a:ea typeface="Calibri"/>
                <a:cs typeface="Calibri"/>
                <a:sym typeface="Calibri"/>
              </a:rPr>
            </a:br>
            <a:r>
              <a:rPr lang="en-US" sz="4400" b="1" i="0" u="none" strike="noStrike" cap="none">
                <a:solidFill>
                  <a:srgbClr val="FF0000"/>
                </a:solidFill>
                <a:latin typeface="Calibri"/>
                <a:ea typeface="Calibri"/>
                <a:cs typeface="Calibri"/>
                <a:sym typeface="Calibri"/>
              </a:rPr>
              <a:t>FATS</a:t>
            </a:r>
            <a:endParaRPr/>
          </a:p>
        </p:txBody>
      </p:sp>
      <p:sp>
        <p:nvSpPr>
          <p:cNvPr id="124" name="Google Shape;124;p17"/>
          <p:cNvSpPr txBox="1"/>
          <p:nvPr/>
        </p:nvSpPr>
        <p:spPr>
          <a:xfrm>
            <a:off x="5303078" y="5638800"/>
            <a:ext cx="3352800"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b="1">
                <a:solidFill>
                  <a:schemeClr val="dk1"/>
                </a:solidFill>
                <a:latin typeface="Calibri"/>
                <a:ea typeface="Calibri"/>
                <a:cs typeface="Calibri"/>
                <a:sym typeface="Calibri"/>
              </a:rPr>
              <a:t>Fat molecule</a:t>
            </a:r>
            <a:endParaRPr/>
          </a:p>
        </p:txBody>
      </p:sp>
      <p:sp>
        <p:nvSpPr>
          <p:cNvPr id="125" name="Google Shape;125;p17"/>
          <p:cNvSpPr txBox="1"/>
          <p:nvPr/>
        </p:nvSpPr>
        <p:spPr>
          <a:xfrm>
            <a:off x="4120304" y="5135562"/>
            <a:ext cx="2216189" cy="5238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008000"/>
                </a:solidFill>
                <a:latin typeface="Calibri"/>
                <a:ea typeface="Calibri"/>
                <a:cs typeface="Calibri"/>
                <a:sym typeface="Calibri"/>
              </a:rPr>
              <a:t>1 glycerol</a:t>
            </a:r>
            <a:endParaRPr/>
          </a:p>
        </p:txBody>
      </p:sp>
      <p:sp>
        <p:nvSpPr>
          <p:cNvPr id="126" name="Google Shape;126;p17"/>
          <p:cNvSpPr txBox="1"/>
          <p:nvPr/>
        </p:nvSpPr>
        <p:spPr>
          <a:xfrm>
            <a:off x="6711104" y="5135562"/>
            <a:ext cx="3283243" cy="5238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FF0000"/>
                </a:solidFill>
                <a:latin typeface="Calibri"/>
                <a:ea typeface="Calibri"/>
                <a:cs typeface="Calibri"/>
                <a:sym typeface="Calibri"/>
              </a:rPr>
              <a:t>3 fatty acids</a:t>
            </a:r>
            <a:endParaRPr/>
          </a:p>
        </p:txBody>
      </p:sp>
      <p:pic>
        <p:nvPicPr>
          <p:cNvPr id="127" name="Google Shape;127;p17" descr="fat06.png"/>
          <p:cNvPicPr preferRelativeResize="0"/>
          <p:nvPr/>
        </p:nvPicPr>
        <p:blipFill rotWithShape="1">
          <a:blip r:embed="rId3">
            <a:alphaModFix/>
          </a:blip>
          <a:srcRect/>
          <a:stretch/>
        </p:blipFill>
        <p:spPr>
          <a:xfrm>
            <a:off x="4418755" y="515937"/>
            <a:ext cx="3732979" cy="5199063"/>
          </a:xfrm>
          <a:prstGeom prst="rect">
            <a:avLst/>
          </a:prstGeom>
          <a:noFill/>
          <a:ln>
            <a:noFill/>
          </a:ln>
        </p:spPr>
      </p:pic>
      <p:cxnSp>
        <p:nvCxnSpPr>
          <p:cNvPr id="128" name="Google Shape;128;p17"/>
          <p:cNvCxnSpPr/>
          <p:nvPr/>
        </p:nvCxnSpPr>
        <p:spPr>
          <a:xfrm rot="10800000" flipH="1">
            <a:off x="4653705" y="3840162"/>
            <a:ext cx="381000" cy="1371600"/>
          </a:xfrm>
          <a:prstGeom prst="straightConnector1">
            <a:avLst/>
          </a:prstGeom>
          <a:noFill/>
          <a:ln w="25400" cap="flat" cmpd="sng">
            <a:solidFill>
              <a:srgbClr val="008000"/>
            </a:solidFill>
            <a:prstDash val="solid"/>
            <a:round/>
            <a:headEnd type="none" w="med" len="med"/>
            <a:tailEnd type="stealth" w="med" len="med"/>
          </a:ln>
          <a:effectLst>
            <a:outerShdw blurRad="63500" dist="20000" dir="5400000" rotWithShape="0">
              <a:srgbClr val="000000">
                <a:alpha val="37647"/>
              </a:srgbClr>
            </a:outerShdw>
          </a:effectLst>
        </p:spPr>
      </p:cxnSp>
      <p:cxnSp>
        <p:nvCxnSpPr>
          <p:cNvPr id="129" name="Google Shape;129;p17"/>
          <p:cNvCxnSpPr/>
          <p:nvPr/>
        </p:nvCxnSpPr>
        <p:spPr>
          <a:xfrm rot="10800000">
            <a:off x="7396905" y="4221162"/>
            <a:ext cx="609600" cy="914400"/>
          </a:xfrm>
          <a:prstGeom prst="straightConnector1">
            <a:avLst/>
          </a:prstGeom>
          <a:noFill/>
          <a:ln w="25400" cap="flat" cmpd="sng">
            <a:solidFill>
              <a:srgbClr val="FF0000"/>
            </a:solidFill>
            <a:prstDash val="solid"/>
            <a:round/>
            <a:headEnd type="none" w="med" len="med"/>
            <a:tailEnd type="stealth" w="med" len="med"/>
          </a:ln>
          <a:effectLst>
            <a:outerShdw blurRad="63500" dist="20000" dir="5400000" rotWithShape="0">
              <a:srgbClr val="000000">
                <a:alpha val="37647"/>
              </a:srgbClr>
            </a:outerShdw>
          </a:effectLst>
        </p:spPr>
      </p:cxnSp>
      <p:cxnSp>
        <p:nvCxnSpPr>
          <p:cNvPr id="130" name="Google Shape;130;p17"/>
          <p:cNvCxnSpPr/>
          <p:nvPr/>
        </p:nvCxnSpPr>
        <p:spPr>
          <a:xfrm rot="10800000">
            <a:off x="7244505" y="2697162"/>
            <a:ext cx="762000" cy="2362200"/>
          </a:xfrm>
          <a:prstGeom prst="straightConnector1">
            <a:avLst/>
          </a:prstGeom>
          <a:noFill/>
          <a:ln w="25400" cap="flat" cmpd="sng">
            <a:solidFill>
              <a:srgbClr val="FF0000"/>
            </a:solidFill>
            <a:prstDash val="solid"/>
            <a:round/>
            <a:headEnd type="none" w="med" len="med"/>
            <a:tailEnd type="stealth" w="med" len="med"/>
          </a:ln>
          <a:effectLst>
            <a:outerShdw blurRad="63500" dist="20000" dir="5400000" rotWithShape="0">
              <a:srgbClr val="000000">
                <a:alpha val="37647"/>
              </a:srgbClr>
            </a:outerShdw>
          </a:effectLst>
        </p:spPr>
      </p:cxnSp>
      <p:cxnSp>
        <p:nvCxnSpPr>
          <p:cNvPr id="131" name="Google Shape;131;p17"/>
          <p:cNvCxnSpPr/>
          <p:nvPr/>
        </p:nvCxnSpPr>
        <p:spPr>
          <a:xfrm rot="10800000">
            <a:off x="7092105" y="1249362"/>
            <a:ext cx="914400" cy="3886200"/>
          </a:xfrm>
          <a:prstGeom prst="straightConnector1">
            <a:avLst/>
          </a:prstGeom>
          <a:noFill/>
          <a:ln w="25400" cap="flat" cmpd="sng">
            <a:solidFill>
              <a:srgbClr val="FF0000"/>
            </a:solidFill>
            <a:prstDash val="solid"/>
            <a:round/>
            <a:headEnd type="none" w="med" len="med"/>
            <a:tailEnd type="stealth" w="med" len="med"/>
          </a:ln>
          <a:effectLst>
            <a:outerShdw blurRad="63500" dist="20000" dir="5400000" rotWithShape="0">
              <a:srgbClr val="000000">
                <a:alpha val="37647"/>
              </a:srgbClr>
            </a:outerShdw>
          </a:effectLst>
        </p:spPr>
      </p:cxnSp>
      <p:sp>
        <p:nvSpPr>
          <p:cNvPr id="132" name="Google Shape;132;p17"/>
          <p:cNvSpPr txBox="1"/>
          <p:nvPr/>
        </p:nvSpPr>
        <p:spPr>
          <a:xfrm>
            <a:off x="507660" y="3239997"/>
            <a:ext cx="3517737"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a:t>
            </a:r>
            <a:r>
              <a:rPr lang="en-US" sz="3600" b="1">
                <a:solidFill>
                  <a:schemeClr val="dk1"/>
                </a:solidFill>
                <a:latin typeface="Calibri"/>
                <a:ea typeface="Calibri"/>
                <a:cs typeface="Calibri"/>
                <a:sym typeface="Calibri"/>
              </a:rPr>
              <a:t>atoms</a:t>
            </a:r>
            <a:r>
              <a:rPr lang="en-US" sz="3600">
                <a:solidFill>
                  <a:schemeClr val="dk1"/>
                </a:solidFill>
                <a:latin typeface="Calibri"/>
                <a:ea typeface="Calibri"/>
                <a:cs typeface="Calibri"/>
                <a:sym typeface="Calibri"/>
              </a:rPr>
              <a:t> are fats made of?</a:t>
            </a:r>
            <a:endParaRPr/>
          </a:p>
        </p:txBody>
      </p:sp>
      <p:sp>
        <p:nvSpPr>
          <p:cNvPr id="133" name="Google Shape;133;p17"/>
          <p:cNvSpPr txBox="1">
            <a:spLocks noGrp="1"/>
          </p:cNvSpPr>
          <p:nvPr>
            <p:ph type="sldNum" idx="12"/>
          </p:nvPr>
        </p:nvSpPr>
        <p:spPr>
          <a:xfrm>
            <a:off x="6553200" y="6411574"/>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2000">
                <a:solidFill>
                  <a:srgbClr val="888888"/>
                </a:solidFill>
                <a:latin typeface="Arial"/>
                <a:ea typeface="Arial"/>
                <a:cs typeface="Arial"/>
                <a:sym typeface="Arial"/>
              </a:rPr>
              <a:t>6</a:t>
            </a:fld>
            <a:endParaRPr sz="2000">
              <a:solidFill>
                <a:srgbClr val="888888"/>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Lipids</a:t>
            </a: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55559260"/>
              </p:ext>
            </p:extLst>
          </p:nvPr>
        </p:nvGraphicFramePr>
        <p:xfrm>
          <a:off x="762000" y="1579418"/>
          <a:ext cx="7509165" cy="3647504"/>
        </p:xfrm>
        <a:graphic>
          <a:graphicData uri="http://schemas.openxmlformats.org/drawingml/2006/table">
            <a:tbl>
              <a:tblPr>
                <a:tableStyleId>{5940675A-B579-460E-94D1-54222C63F5DA}</a:tableStyleId>
              </a:tblPr>
              <a:tblGrid>
                <a:gridCol w="2503055">
                  <a:extLst>
                    <a:ext uri="{9D8B030D-6E8A-4147-A177-3AD203B41FA5}">
                      <a16:colId xmlns:a16="http://schemas.microsoft.com/office/drawing/2014/main" val="2559248705"/>
                    </a:ext>
                  </a:extLst>
                </a:gridCol>
                <a:gridCol w="2503055">
                  <a:extLst>
                    <a:ext uri="{9D8B030D-6E8A-4147-A177-3AD203B41FA5}">
                      <a16:colId xmlns:a16="http://schemas.microsoft.com/office/drawing/2014/main" val="1501107650"/>
                    </a:ext>
                  </a:extLst>
                </a:gridCol>
                <a:gridCol w="2503055">
                  <a:extLst>
                    <a:ext uri="{9D8B030D-6E8A-4147-A177-3AD203B41FA5}">
                      <a16:colId xmlns:a16="http://schemas.microsoft.com/office/drawing/2014/main" val="4033110224"/>
                    </a:ext>
                  </a:extLst>
                </a:gridCol>
              </a:tblGrid>
              <a:tr h="975752">
                <a:tc>
                  <a:txBody>
                    <a:bodyPr/>
                    <a:lstStyle/>
                    <a:p>
                      <a:pPr marL="0" marR="0" algn="ctr">
                        <a:lnSpc>
                          <a:spcPct val="115000"/>
                        </a:lnSpc>
                        <a:spcBef>
                          <a:spcPts val="0"/>
                        </a:spcBef>
                        <a:spcAft>
                          <a:spcPts val="0"/>
                        </a:spcAft>
                      </a:pPr>
                      <a:r>
                        <a:rPr lang="en-US" sz="1800">
                          <a:effectLst/>
                        </a:rPr>
                        <a:t>Atoms Present</a:t>
                      </a:r>
                      <a:endParaRPr lang="en-US" sz="1600">
                        <a:effectLst/>
                        <a:latin typeface="Arial" panose="020B0604020202020204" pitchFamily="34" charset="0"/>
                        <a:ea typeface="Arial" panose="020B0604020202020204" pitchFamily="34" charset="0"/>
                      </a:endParaRPr>
                    </a:p>
                  </a:txBody>
                  <a:tcPr marL="63500" marR="63500" marT="63500" marB="63500"/>
                </a:tc>
                <a:tc>
                  <a:txBody>
                    <a:bodyPr/>
                    <a:lstStyle/>
                    <a:p>
                      <a:pPr marL="0" marR="0" algn="ctr">
                        <a:lnSpc>
                          <a:spcPct val="115000"/>
                        </a:lnSpc>
                        <a:spcBef>
                          <a:spcPts val="0"/>
                        </a:spcBef>
                        <a:spcAft>
                          <a:spcPts val="0"/>
                        </a:spcAft>
                      </a:pPr>
                      <a:r>
                        <a:rPr lang="en-US" sz="1800" dirty="0">
                          <a:effectLst/>
                        </a:rPr>
                        <a:t>Types of Bonds Present</a:t>
                      </a:r>
                      <a:endParaRPr lang="en-US" sz="1600" dirty="0">
                        <a:effectLst/>
                        <a:latin typeface="Arial" panose="020B0604020202020204" pitchFamily="34" charset="0"/>
                        <a:ea typeface="Arial" panose="020B0604020202020204" pitchFamily="34" charset="0"/>
                      </a:endParaRPr>
                    </a:p>
                  </a:txBody>
                  <a:tcPr marL="63500" marR="63500" marT="63500" marB="63500"/>
                </a:tc>
                <a:tc>
                  <a:txBody>
                    <a:bodyPr/>
                    <a:lstStyle/>
                    <a:p>
                      <a:pPr marL="0" marR="0" algn="ctr">
                        <a:lnSpc>
                          <a:spcPct val="115000"/>
                        </a:lnSpc>
                        <a:spcBef>
                          <a:spcPts val="0"/>
                        </a:spcBef>
                        <a:spcAft>
                          <a:spcPts val="0"/>
                        </a:spcAft>
                      </a:pPr>
                      <a:r>
                        <a:rPr lang="en-US" sz="1800" dirty="0">
                          <a:effectLst/>
                        </a:rPr>
                        <a:t>Examples </a:t>
                      </a:r>
                      <a:endParaRPr lang="en-US" sz="16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179353176"/>
                  </a:ext>
                </a:extLst>
              </a:tr>
              <a:tr h="2671752">
                <a:tc>
                  <a:txBody>
                    <a:bodyPr/>
                    <a:lstStyle/>
                    <a:p>
                      <a:pPr marL="0" marR="0">
                        <a:lnSpc>
                          <a:spcPct val="115000"/>
                        </a:lnSpc>
                        <a:spcBef>
                          <a:spcPts val="0"/>
                        </a:spcBef>
                        <a:spcAft>
                          <a:spcPts val="0"/>
                        </a:spcAft>
                      </a:pPr>
                      <a:r>
                        <a:rPr lang="en-US" sz="2400" dirty="0">
                          <a:effectLst/>
                        </a:rPr>
                        <a:t> </a:t>
                      </a:r>
                      <a:r>
                        <a:rPr lang="en-US" sz="2400" dirty="0" smtClean="0">
                          <a:effectLst/>
                        </a:rPr>
                        <a:t>Carbon</a:t>
                      </a:r>
                    </a:p>
                    <a:p>
                      <a:pPr marL="0" marR="0">
                        <a:lnSpc>
                          <a:spcPct val="115000"/>
                        </a:lnSpc>
                        <a:spcBef>
                          <a:spcPts val="0"/>
                        </a:spcBef>
                        <a:spcAft>
                          <a:spcPts val="0"/>
                        </a:spcAft>
                      </a:pPr>
                      <a:r>
                        <a:rPr lang="en-US" sz="2400" dirty="0" smtClean="0">
                          <a:effectLst/>
                        </a:rPr>
                        <a:t>Hydrogen</a:t>
                      </a:r>
                    </a:p>
                    <a:p>
                      <a:pPr marL="0" marR="0">
                        <a:lnSpc>
                          <a:spcPct val="115000"/>
                        </a:lnSpc>
                        <a:spcBef>
                          <a:spcPts val="0"/>
                        </a:spcBef>
                        <a:spcAft>
                          <a:spcPts val="0"/>
                        </a:spcAft>
                      </a:pPr>
                      <a:r>
                        <a:rPr lang="en-US" sz="2400" dirty="0" smtClean="0">
                          <a:effectLst/>
                        </a:rPr>
                        <a:t>Oxygen</a:t>
                      </a:r>
                      <a:endParaRPr lang="en-US" sz="2000" dirty="0">
                        <a:effectLst/>
                      </a:endParaRPr>
                    </a:p>
                    <a:p>
                      <a:pPr marL="0" marR="0">
                        <a:lnSpc>
                          <a:spcPct val="115000"/>
                        </a:lnSpc>
                        <a:spcBef>
                          <a:spcPts val="0"/>
                        </a:spcBef>
                        <a:spcAft>
                          <a:spcPts val="0"/>
                        </a:spcAft>
                      </a:pPr>
                      <a:r>
                        <a:rPr lang="en-US" sz="2400" dirty="0">
                          <a:effectLst/>
                        </a:rPr>
                        <a:t> </a:t>
                      </a:r>
                      <a:endParaRPr lang="en-US" sz="2000" dirty="0">
                        <a:effectLst/>
                      </a:endParaRPr>
                    </a:p>
                    <a:p>
                      <a:pPr marL="0" marR="0">
                        <a:lnSpc>
                          <a:spcPct val="115000"/>
                        </a:lnSpc>
                        <a:spcBef>
                          <a:spcPts val="0"/>
                        </a:spcBef>
                        <a:spcAft>
                          <a:spcPts val="0"/>
                        </a:spcAft>
                      </a:pPr>
                      <a:r>
                        <a:rPr lang="en-US" sz="1200" dirty="0">
                          <a:effectLst/>
                        </a:rPr>
                        <a:t> </a:t>
                      </a:r>
                      <a:endParaRPr lang="en-US" sz="1100" dirty="0">
                        <a:effectLst/>
                        <a:latin typeface="Arial" panose="020B0604020202020204" pitchFamily="34" charset="0"/>
                        <a:ea typeface="Arial" panose="020B0604020202020204" pitchFamily="34" charset="0"/>
                      </a:endParaRPr>
                    </a:p>
                  </a:txBody>
                  <a:tcPr marL="63500" marR="63500" marT="63500" marB="63500"/>
                </a:tc>
                <a:tc>
                  <a:txBody>
                    <a:bodyPr/>
                    <a:lstStyle/>
                    <a:p>
                      <a:pPr marL="0" marR="0">
                        <a:lnSpc>
                          <a:spcPct val="115000"/>
                        </a:lnSpc>
                        <a:spcBef>
                          <a:spcPts val="0"/>
                        </a:spcBef>
                        <a:spcAft>
                          <a:spcPts val="0"/>
                        </a:spcAft>
                      </a:pPr>
                      <a:r>
                        <a:rPr lang="en-US" sz="2800" dirty="0">
                          <a:effectLst/>
                        </a:rPr>
                        <a:t> </a:t>
                      </a:r>
                      <a:r>
                        <a:rPr lang="en-US" sz="2800" dirty="0" smtClean="0">
                          <a:effectLst/>
                        </a:rPr>
                        <a:t>C-H</a:t>
                      </a:r>
                    </a:p>
                    <a:p>
                      <a:pPr marL="0" marR="0">
                        <a:lnSpc>
                          <a:spcPct val="115000"/>
                        </a:lnSpc>
                        <a:spcBef>
                          <a:spcPts val="0"/>
                        </a:spcBef>
                        <a:spcAft>
                          <a:spcPts val="0"/>
                        </a:spcAft>
                      </a:pPr>
                      <a:r>
                        <a:rPr lang="en-US" sz="2800" dirty="0" smtClean="0">
                          <a:effectLst/>
                        </a:rPr>
                        <a:t>C-C</a:t>
                      </a:r>
                    </a:p>
                    <a:p>
                      <a:pPr marL="0" marR="0">
                        <a:lnSpc>
                          <a:spcPct val="115000"/>
                        </a:lnSpc>
                        <a:spcBef>
                          <a:spcPts val="0"/>
                        </a:spcBef>
                        <a:spcAft>
                          <a:spcPts val="0"/>
                        </a:spcAft>
                      </a:pPr>
                      <a:r>
                        <a:rPr lang="en-US" sz="2800" dirty="0" smtClean="0">
                          <a:effectLst/>
                        </a:rPr>
                        <a:t>C-O</a:t>
                      </a:r>
                    </a:p>
                    <a:p>
                      <a:pPr marL="0" marR="0">
                        <a:lnSpc>
                          <a:spcPct val="115000"/>
                        </a:lnSpc>
                        <a:spcBef>
                          <a:spcPts val="0"/>
                        </a:spcBef>
                        <a:spcAft>
                          <a:spcPts val="0"/>
                        </a:spcAft>
                      </a:pPr>
                      <a:r>
                        <a:rPr lang="en-US" sz="2800" dirty="0" smtClean="0">
                          <a:effectLst/>
                          <a:latin typeface="Arial" panose="020B0604020202020204" pitchFamily="34" charset="0"/>
                          <a:ea typeface="Arial" panose="020B0604020202020204" pitchFamily="34" charset="0"/>
                        </a:rPr>
                        <a:t>O-H</a:t>
                      </a:r>
                      <a:endParaRPr lang="en-US" sz="2400" dirty="0">
                        <a:effectLst/>
                        <a:latin typeface="Arial" panose="020B0604020202020204" pitchFamily="34" charset="0"/>
                        <a:ea typeface="Arial" panose="020B0604020202020204" pitchFamily="34" charset="0"/>
                      </a:endParaRPr>
                    </a:p>
                  </a:txBody>
                  <a:tcPr marL="63500" marR="63500" marT="63500" marB="63500"/>
                </a:tc>
                <a:tc>
                  <a:txBody>
                    <a:bodyPr/>
                    <a:lstStyle/>
                    <a:p>
                      <a:pPr marL="0" marR="0">
                        <a:lnSpc>
                          <a:spcPct val="115000"/>
                        </a:lnSpc>
                        <a:spcBef>
                          <a:spcPts val="0"/>
                        </a:spcBef>
                        <a:spcAft>
                          <a:spcPts val="0"/>
                        </a:spcAft>
                      </a:pPr>
                      <a:r>
                        <a:rPr lang="en-US" sz="2800" dirty="0" smtClean="0">
                          <a:effectLst/>
                          <a:latin typeface="+mn-lt"/>
                          <a:ea typeface="+mn-ea"/>
                        </a:rPr>
                        <a:t>Oil</a:t>
                      </a:r>
                    </a:p>
                    <a:p>
                      <a:pPr marL="0" marR="0">
                        <a:lnSpc>
                          <a:spcPct val="115000"/>
                        </a:lnSpc>
                        <a:spcBef>
                          <a:spcPts val="0"/>
                        </a:spcBef>
                        <a:spcAft>
                          <a:spcPts val="0"/>
                        </a:spcAft>
                      </a:pPr>
                      <a:r>
                        <a:rPr lang="en-US" sz="2800" dirty="0" smtClean="0">
                          <a:effectLst/>
                          <a:latin typeface="+mn-lt"/>
                          <a:ea typeface="+mn-ea"/>
                        </a:rPr>
                        <a:t>Wax</a:t>
                      </a:r>
                    </a:p>
                    <a:p>
                      <a:pPr marL="0" marR="0">
                        <a:lnSpc>
                          <a:spcPct val="115000"/>
                        </a:lnSpc>
                        <a:spcBef>
                          <a:spcPts val="0"/>
                        </a:spcBef>
                        <a:spcAft>
                          <a:spcPts val="0"/>
                        </a:spcAft>
                      </a:pPr>
                      <a:r>
                        <a:rPr lang="en-US" sz="2800" dirty="0" smtClean="0">
                          <a:effectLst/>
                          <a:latin typeface="+mn-lt"/>
                          <a:ea typeface="+mn-ea"/>
                        </a:rPr>
                        <a:t>Cholesterol</a:t>
                      </a:r>
                      <a:endParaRPr lang="en-US" sz="24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2112503257"/>
                  </a:ext>
                </a:extLst>
              </a:tr>
            </a:tbl>
          </a:graphicData>
        </a:graphic>
      </p:graphicFrame>
    </p:spTree>
    <p:extLst>
      <p:ext uri="{BB962C8B-B14F-4D97-AF65-F5344CB8AC3E}">
        <p14:creationId xmlns:p14="http://schemas.microsoft.com/office/powerpoint/2010/main" val="4268098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8"/>
          <p:cNvSpPr txBox="1">
            <a:spLocks noGrp="1"/>
          </p:cNvSpPr>
          <p:nvPr>
            <p:ph type="sldNum" idx="12"/>
          </p:nvPr>
        </p:nvSpPr>
        <p:spPr>
          <a:xfrm>
            <a:off x="6553200" y="6411574"/>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pic>
        <p:nvPicPr>
          <p:cNvPr id="140" name="Google Shape;140;p18"/>
          <p:cNvPicPr preferRelativeResize="0"/>
          <p:nvPr/>
        </p:nvPicPr>
        <p:blipFill>
          <a:blip r:embed="rId3">
            <a:alphaModFix/>
          </a:blip>
          <a:stretch>
            <a:fillRect/>
          </a:stretch>
        </p:blipFill>
        <p:spPr>
          <a:xfrm>
            <a:off x="304802" y="849801"/>
            <a:ext cx="8839198" cy="4724275"/>
          </a:xfrm>
          <a:prstGeom prst="rect">
            <a:avLst/>
          </a:prstGeom>
          <a:noFill/>
          <a:ln>
            <a:noFill/>
          </a:ln>
        </p:spPr>
      </p:pic>
      <p:sp>
        <p:nvSpPr>
          <p:cNvPr id="4" name="Oval 3"/>
          <p:cNvSpPr/>
          <p:nvPr/>
        </p:nvSpPr>
        <p:spPr>
          <a:xfrm>
            <a:off x="817419" y="5153891"/>
            <a:ext cx="1690254" cy="420185"/>
          </a:xfrm>
          <a:prstGeom prst="ellipse">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5" name="Straight Arrow Connector 4"/>
          <p:cNvCxnSpPr>
            <a:stCxn id="4" idx="4"/>
          </p:cNvCxnSpPr>
          <p:nvPr/>
        </p:nvCxnSpPr>
        <p:spPr>
          <a:xfrm>
            <a:off x="1662546" y="5574076"/>
            <a:ext cx="124691" cy="6743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059872" y="6248400"/>
            <a:ext cx="2452255" cy="523220"/>
          </a:xfrm>
          <a:prstGeom prst="rect">
            <a:avLst/>
          </a:prstGeom>
          <a:noFill/>
          <a:ln>
            <a:solidFill>
              <a:srgbClr val="C00000"/>
            </a:solidFill>
          </a:ln>
        </p:spPr>
        <p:txBody>
          <a:bodyPr wrap="square" rtlCol="0">
            <a:spAutoFit/>
          </a:bodyPr>
          <a:lstStyle/>
          <a:p>
            <a:r>
              <a:rPr lang="en-US" dirty="0" smtClean="0"/>
              <a:t>Monomer put together during Biosynthesis</a:t>
            </a:r>
            <a:endParaRPr lang="en-US" dirty="0"/>
          </a:p>
        </p:txBody>
      </p:sp>
      <p:sp>
        <p:nvSpPr>
          <p:cNvPr id="9" name="TextBox 8"/>
          <p:cNvSpPr txBox="1"/>
          <p:nvPr/>
        </p:nvSpPr>
        <p:spPr>
          <a:xfrm>
            <a:off x="5327072" y="5986790"/>
            <a:ext cx="2452255" cy="738664"/>
          </a:xfrm>
          <a:prstGeom prst="rect">
            <a:avLst/>
          </a:prstGeom>
          <a:noFill/>
          <a:ln>
            <a:solidFill>
              <a:srgbClr val="C00000"/>
            </a:solidFill>
          </a:ln>
        </p:spPr>
        <p:txBody>
          <a:bodyPr wrap="square" rtlCol="0">
            <a:spAutoFit/>
          </a:bodyPr>
          <a:lstStyle/>
          <a:p>
            <a:r>
              <a:rPr lang="en-US" dirty="0" smtClean="0"/>
              <a:t>Byproduct of Biosynthesis AND Inorganic molecules used during digestion</a:t>
            </a:r>
            <a:endParaRPr lang="en-US" dirty="0"/>
          </a:p>
        </p:txBody>
      </p:sp>
      <p:sp>
        <p:nvSpPr>
          <p:cNvPr id="10" name="Oval 9"/>
          <p:cNvSpPr/>
          <p:nvPr/>
        </p:nvSpPr>
        <p:spPr>
          <a:xfrm>
            <a:off x="6303818" y="4943798"/>
            <a:ext cx="997527" cy="420185"/>
          </a:xfrm>
          <a:prstGeom prst="ellipse">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1" name="Straight Arrow Connector 10"/>
          <p:cNvCxnSpPr/>
          <p:nvPr/>
        </p:nvCxnSpPr>
        <p:spPr>
          <a:xfrm flipH="1">
            <a:off x="6802581" y="5431802"/>
            <a:ext cx="1" cy="5037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6303817" y="3909351"/>
            <a:ext cx="997527" cy="420185"/>
          </a:xfrm>
          <a:prstGeom prst="ellipse">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3" name="Straight Arrow Connector 12"/>
          <p:cNvCxnSpPr>
            <a:stCxn id="12" idx="2"/>
          </p:cNvCxnSpPr>
          <p:nvPr/>
        </p:nvCxnSpPr>
        <p:spPr>
          <a:xfrm flipH="1" flipV="1">
            <a:off x="4724401" y="1903973"/>
            <a:ext cx="1579416" cy="22154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62399" y="1365628"/>
            <a:ext cx="2452255" cy="523220"/>
          </a:xfrm>
          <a:prstGeom prst="rect">
            <a:avLst/>
          </a:prstGeom>
          <a:noFill/>
          <a:ln>
            <a:solidFill>
              <a:srgbClr val="C00000"/>
            </a:solidFill>
          </a:ln>
        </p:spPr>
        <p:txBody>
          <a:bodyPr wrap="square" rtlCol="0">
            <a:spAutoFit/>
          </a:bodyPr>
          <a:lstStyle/>
          <a:p>
            <a:r>
              <a:rPr lang="en-US" dirty="0" smtClean="0"/>
              <a:t>Large Organic Molecules taken apart during digestion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9"/>
          <p:cNvSpPr txBox="1">
            <a:spLocks noGrp="1"/>
          </p:cNvSpPr>
          <p:nvPr>
            <p:ph type="title"/>
          </p:nvPr>
        </p:nvSpPr>
        <p:spPr>
          <a:xfrm>
            <a:off x="457200" y="451950"/>
            <a:ext cx="8229600" cy="1066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US" sz="3959" b="1" i="0" u="none" strike="noStrike" cap="none">
                <a:solidFill>
                  <a:schemeClr val="dk1"/>
                </a:solidFill>
                <a:latin typeface="Calibri"/>
                <a:ea typeface="Calibri"/>
                <a:cs typeface="Calibri"/>
                <a:sym typeface="Calibri"/>
              </a:rPr>
              <a:t>What are cells made of?</a:t>
            </a:r>
            <a:br>
              <a:rPr lang="en-US" sz="3959" b="1" i="0" u="none" strike="noStrike" cap="none">
                <a:solidFill>
                  <a:schemeClr val="dk1"/>
                </a:solidFill>
                <a:latin typeface="Calibri"/>
                <a:ea typeface="Calibri"/>
                <a:cs typeface="Calibri"/>
                <a:sym typeface="Calibri"/>
              </a:rPr>
            </a:br>
            <a:r>
              <a:rPr lang="en-US" sz="3959" b="1" i="0" u="none" strike="noStrike" cap="none">
                <a:solidFill>
                  <a:srgbClr val="0000FF"/>
                </a:solidFill>
                <a:latin typeface="Calibri"/>
                <a:ea typeface="Calibri"/>
                <a:cs typeface="Calibri"/>
                <a:sym typeface="Calibri"/>
              </a:rPr>
              <a:t>PROTEIN</a:t>
            </a:r>
            <a:endParaRPr/>
          </a:p>
        </p:txBody>
      </p:sp>
      <p:sp>
        <p:nvSpPr>
          <p:cNvPr id="147" name="Google Shape;147;p19"/>
          <p:cNvSpPr txBox="1"/>
          <p:nvPr/>
        </p:nvSpPr>
        <p:spPr>
          <a:xfrm>
            <a:off x="4191000" y="5105400"/>
            <a:ext cx="44196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a:t>
            </a:r>
            <a:r>
              <a:rPr lang="en-US" sz="3600" b="1">
                <a:solidFill>
                  <a:schemeClr val="dk1"/>
                </a:solidFill>
                <a:latin typeface="Calibri"/>
                <a:ea typeface="Calibri"/>
                <a:cs typeface="Calibri"/>
                <a:sym typeface="Calibri"/>
              </a:rPr>
              <a:t>atoms</a:t>
            </a:r>
            <a:r>
              <a:rPr lang="en-US" sz="3600">
                <a:solidFill>
                  <a:schemeClr val="dk1"/>
                </a:solidFill>
                <a:latin typeface="Calibri"/>
                <a:ea typeface="Calibri"/>
                <a:cs typeface="Calibri"/>
                <a:sym typeface="Calibri"/>
              </a:rPr>
              <a:t> are proteins made of?</a:t>
            </a:r>
            <a:endParaRPr/>
          </a:p>
        </p:txBody>
      </p:sp>
      <p:pic>
        <p:nvPicPr>
          <p:cNvPr id="148" name="Google Shape;148;p19"/>
          <p:cNvPicPr preferRelativeResize="0"/>
          <p:nvPr/>
        </p:nvPicPr>
        <p:blipFill rotWithShape="1">
          <a:blip r:embed="rId3">
            <a:alphaModFix/>
          </a:blip>
          <a:srcRect/>
          <a:stretch/>
        </p:blipFill>
        <p:spPr>
          <a:xfrm>
            <a:off x="4495800" y="1600200"/>
            <a:ext cx="3947160" cy="3657600"/>
          </a:xfrm>
          <a:prstGeom prst="rect">
            <a:avLst/>
          </a:prstGeom>
          <a:noFill/>
          <a:ln>
            <a:noFill/>
          </a:ln>
        </p:spPr>
      </p:pic>
      <p:sp>
        <p:nvSpPr>
          <p:cNvPr id="149" name="Google Shape;149;p19"/>
          <p:cNvSpPr txBox="1"/>
          <p:nvPr/>
        </p:nvSpPr>
        <p:spPr>
          <a:xfrm>
            <a:off x="990600" y="1524000"/>
            <a:ext cx="2407893"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Two of the Amino Acids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0" name="Google Shape;150;p19"/>
          <p:cNvPicPr preferRelativeResize="0"/>
          <p:nvPr/>
        </p:nvPicPr>
        <p:blipFill rotWithShape="1">
          <a:blip r:embed="rId4">
            <a:alphaModFix/>
          </a:blip>
          <a:srcRect/>
          <a:stretch/>
        </p:blipFill>
        <p:spPr>
          <a:xfrm>
            <a:off x="533400" y="1752600"/>
            <a:ext cx="3141805" cy="2273300"/>
          </a:xfrm>
          <a:prstGeom prst="rect">
            <a:avLst/>
          </a:prstGeom>
          <a:noFill/>
          <a:ln>
            <a:noFill/>
          </a:ln>
        </p:spPr>
      </p:pic>
      <p:pic>
        <p:nvPicPr>
          <p:cNvPr id="151" name="Google Shape;151;p19"/>
          <p:cNvPicPr preferRelativeResize="0"/>
          <p:nvPr/>
        </p:nvPicPr>
        <p:blipFill rotWithShape="1">
          <a:blip r:embed="rId5">
            <a:alphaModFix/>
          </a:blip>
          <a:srcRect/>
          <a:stretch/>
        </p:blipFill>
        <p:spPr>
          <a:xfrm>
            <a:off x="762000" y="4038600"/>
            <a:ext cx="2863215" cy="2057400"/>
          </a:xfrm>
          <a:prstGeom prst="rect">
            <a:avLst/>
          </a:prstGeom>
          <a:noFill/>
          <a:ln>
            <a:noFill/>
          </a:ln>
        </p:spPr>
      </p:pic>
      <p:sp>
        <p:nvSpPr>
          <p:cNvPr id="152" name="Google Shape;152;p19"/>
          <p:cNvSpPr txBox="1">
            <a:spLocks noGrp="1"/>
          </p:cNvSpPr>
          <p:nvPr>
            <p:ph type="sldNum" idx="12"/>
          </p:nvPr>
        </p:nvSpPr>
        <p:spPr>
          <a:xfrm>
            <a:off x="6553200" y="6411574"/>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2000">
                <a:solidFill>
                  <a:srgbClr val="888888"/>
                </a:solidFill>
                <a:latin typeface="Arial"/>
                <a:ea typeface="Arial"/>
                <a:cs typeface="Arial"/>
                <a:sym typeface="Arial"/>
              </a:rPr>
              <a:t>9</a:t>
            </a:fld>
            <a:endParaRPr sz="2000">
              <a:solidFill>
                <a:srgbClr val="888888"/>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505</Words>
  <Application>Microsoft Office PowerPoint</Application>
  <PresentationFormat>On-screen Show (4:3)</PresentationFormat>
  <Paragraphs>154</Paragraphs>
  <Slides>17</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PowerPoint Presentation</vt:lpstr>
      <vt:lpstr>Facts and questions about organisms</vt:lpstr>
      <vt:lpstr>What are cells made of? CARBOHYDRATES</vt:lpstr>
      <vt:lpstr>Carbohydrates</vt:lpstr>
      <vt:lpstr>PowerPoint Presentation</vt:lpstr>
      <vt:lpstr>What are cells made of?  FATS</vt:lpstr>
      <vt:lpstr>Lipids</vt:lpstr>
      <vt:lpstr>PowerPoint Presentation</vt:lpstr>
      <vt:lpstr>What are cells made of? PROTEIN</vt:lpstr>
      <vt:lpstr>Proteins</vt:lpstr>
      <vt:lpstr>PowerPoint Presentation</vt:lpstr>
      <vt:lpstr>Organic Molecules in All Cells</vt:lpstr>
      <vt:lpstr>Minerals in Cells</vt:lpstr>
      <vt:lpstr>Functions of Minerals in the Body</vt:lpstr>
      <vt:lpstr>Which molecules have chemical energy?</vt:lpstr>
      <vt:lpstr>Connecting back to the Food Label analysis Review the data you collected about the six different food types in the Food Label analysis activity.  Based on what you have learned, use the CER organizer to construct an explanation for why the beef and peanuts had significantly higher amounts of chemical energy (Calories) than the foods based on plant parts even though they all had the same mass?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Turner, Talia D</dc:creator>
  <cp:lastModifiedBy>Turner, Talia D</cp:lastModifiedBy>
  <cp:revision>5</cp:revision>
  <dcterms:modified xsi:type="dcterms:W3CDTF">2018-12-05T16:40:21Z</dcterms:modified>
</cp:coreProperties>
</file>